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0" r:id="rId2"/>
    <p:sldId id="258" r:id="rId3"/>
    <p:sldId id="274" r:id="rId4"/>
    <p:sldId id="277" r:id="rId5"/>
    <p:sldId id="278" r:id="rId6"/>
    <p:sldId id="279" r:id="rId7"/>
    <p:sldId id="281" r:id="rId8"/>
    <p:sldId id="282" r:id="rId9"/>
    <p:sldId id="283" r:id="rId10"/>
    <p:sldId id="259" r:id="rId11"/>
    <p:sldId id="284" r:id="rId12"/>
    <p:sldId id="285" r:id="rId13"/>
    <p:sldId id="286" r:id="rId14"/>
    <p:sldId id="287" r:id="rId15"/>
    <p:sldId id="288" r:id="rId16"/>
    <p:sldId id="289" r:id="rId17"/>
    <p:sldId id="294" r:id="rId18"/>
    <p:sldId id="290" r:id="rId19"/>
    <p:sldId id="291" r:id="rId20"/>
    <p:sldId id="295" r:id="rId21"/>
    <p:sldId id="296" r:id="rId22"/>
    <p:sldId id="297" r:id="rId23"/>
    <p:sldId id="292" r:id="rId24"/>
    <p:sldId id="298" r:id="rId25"/>
    <p:sldId id="299" r:id="rId26"/>
    <p:sldId id="300" r:id="rId2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0F"/>
    <a:srgbClr val="494949"/>
    <a:srgbClr val="E8E8E8"/>
    <a:srgbClr val="09D1D1"/>
    <a:srgbClr val="6D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9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73C11-3FAD-4879-A30A-FF07F24578B5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27A07-A6D6-43D3-906E-E18851C8C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1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27A07-A6D6-43D3-906E-E18851C8C9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5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138600-F170-7F74-3212-F5A6194F0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4A69112-2E36-4C2F-7F6A-1B0B12246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2D5A6BE-9CDA-75D3-C206-E5E4C912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D33C-60D8-4DB5-B82A-9BAAB173D7A6}" type="datetimeFigureOut">
              <a:rPr lang="tr-TR" smtClean="0"/>
              <a:t>27.05.2024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F52B7A4-E7B2-87C1-EFC2-CAAA278A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956B979-48D8-B402-176A-559F3D7A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CB6ED-6803-4925-A5D9-E8AE4BF34EB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40598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09E8BF1-83E1-2DF1-F702-5EE1C8B3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90ED2A6-4966-42E9-A4C3-62AF95D64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1D71DD6-29F3-1B90-6D12-37433F7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D33C-60D8-4DB5-B82A-9BAAB173D7A6}" type="datetimeFigureOut">
              <a:rPr lang="tr-TR" smtClean="0"/>
              <a:t>27.05.2024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3726801-9540-55FF-62D5-8C58D6949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2CC4B04-A4D0-D851-0432-43175177E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CB6ED-6803-4925-A5D9-E8AE4BF34EB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55052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AF2B28DA-E31D-1BD6-D0E6-7AF0C25692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99FDE6B6-8D4B-C09A-9C1C-3E7E784B1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B5AA1A8-50CC-3BB3-B864-0ED5AEF9B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D33C-60D8-4DB5-B82A-9BAAB173D7A6}" type="datetimeFigureOut">
              <a:rPr lang="tr-TR" smtClean="0"/>
              <a:t>27.05.2024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2332475-6C0E-F5C1-0F94-72FC6DF14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270D2B6-9BDF-50AA-7663-52F9A3F20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CB6ED-6803-4925-A5D9-E8AE4BF34EB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87252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DABE5B8-E04F-54A9-A9B6-0327F48E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A61C7E5-8AFC-7480-37DF-E3BABF12B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E83E8BF-F048-91E1-7D77-713CB57A1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D33C-60D8-4DB5-B82A-9BAAB173D7A6}" type="datetimeFigureOut">
              <a:rPr lang="tr-TR" smtClean="0"/>
              <a:t>27.05.2024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92CE95B-C37E-2B30-444F-F8FE765C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622D363-9F07-4677-2687-46F946C17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CB6ED-6803-4925-A5D9-E8AE4BF34EB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7991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5FD51B-4256-A04F-AB6A-19CE8918D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13B7055-C406-371B-02F9-BC3F66403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C62F3D7-5D5F-72D2-6E7C-AC52B9668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D33C-60D8-4DB5-B82A-9BAAB173D7A6}" type="datetimeFigureOut">
              <a:rPr lang="tr-TR" smtClean="0"/>
              <a:t>27.05.2024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889BFF8-324A-36A2-32C6-307B75FD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27DC81D-386C-02F0-F0E2-0536C957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CB6ED-6803-4925-A5D9-E8AE4BF34EB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63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2C4C68F-59F2-F91D-8C95-D9F08FE1D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DFEC2E-8863-0201-0F51-45703D4E1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6943828-DE5E-F2C7-C850-1B817EB2C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3C90783-2D42-0E04-85C0-5BC063911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D33C-60D8-4DB5-B82A-9BAAB173D7A6}" type="datetimeFigureOut">
              <a:rPr lang="tr-TR" smtClean="0"/>
              <a:t>27.05.2024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DC8B596-E9AB-67C8-B1E0-E0084975B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569AD30-C1BB-DA09-B008-C80E309F5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CB6ED-6803-4925-A5D9-E8AE4BF34EB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12986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640BAD-BC83-0C08-4F24-2A63EED50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08817B6-DD1B-0414-EC7E-CD7D051B1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CCC7512-C69F-0958-E3D0-37D07D5C8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923A75A-44F9-96E9-4448-1AA9823C3C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311E7405-AD06-4D8E-9096-A90639E1E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1EF3FE91-2AD7-F809-F214-A9ABA76D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D33C-60D8-4DB5-B82A-9BAAB173D7A6}" type="datetimeFigureOut">
              <a:rPr lang="tr-TR" smtClean="0"/>
              <a:t>27.05.2024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13C4A65-83AC-0D79-B70D-77ABF5B30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9FBB646A-CD49-5BE1-5632-1737C9EFB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CB6ED-6803-4925-A5D9-E8AE4BF34EB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4188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5193C6E-A4BF-31B9-93E5-BF74E023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3F1128C8-6581-B647-138A-BDF5EE251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D33C-60D8-4DB5-B82A-9BAAB173D7A6}" type="datetimeFigureOut">
              <a:rPr lang="tr-TR" smtClean="0"/>
              <a:t>27.05.2024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C07C177-CA95-E9D6-FF91-175AFC78C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1B6E5CA-7C7D-E95A-C55E-3F72D01B5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CB6ED-6803-4925-A5D9-E8AE4BF34EB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439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6922B972-2E63-57AF-77DC-898BA2184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D33C-60D8-4DB5-B82A-9BAAB173D7A6}" type="datetimeFigureOut">
              <a:rPr lang="tr-TR" smtClean="0"/>
              <a:t>27.05.2024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EF5E41A-4EBF-7B5B-A362-A71AB59F2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D44BE8A-D35C-8C45-4CB5-B5F50CBB8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CB6ED-6803-4925-A5D9-E8AE4BF34EB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9064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F2C52F-E437-0221-2383-9D2E1EA21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0E8FEA5-A8C4-D71A-BCD2-489796F75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2785406-51C1-F343-453A-B6C50DD99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718CFDC-BCEC-05B9-19B0-7E331627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D33C-60D8-4DB5-B82A-9BAAB173D7A6}" type="datetimeFigureOut">
              <a:rPr lang="tr-TR" smtClean="0"/>
              <a:t>27.05.2024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6DBF82F-9F8F-EE5B-25B3-50F777354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9778CA1-052D-B213-A3E7-CC3B838E7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CB6ED-6803-4925-A5D9-E8AE4BF34EB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7959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C2D515-7E39-2C4E-C58F-57DE21EE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03BE1F6-5946-DDE3-CE9A-0E5F18F93C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70D9561-D598-F95B-9792-671ED1267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1F0E849-E0B3-1991-9EF8-CB9CF2E6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D33C-60D8-4DB5-B82A-9BAAB173D7A6}" type="datetimeFigureOut">
              <a:rPr lang="tr-TR" smtClean="0"/>
              <a:t>27.05.2024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7FFAB70-DC21-F1BB-15E2-404D6E423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252F33D-CD26-F932-A808-1AAF536E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CB6ED-6803-4925-A5D9-E8AE4BF34EB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666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85523A5D-3CFD-BD3F-138B-D8E604AD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982AB90-7378-815E-0605-685C5EAB8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00F55BE-BBB4-D2BE-41C5-0C715CEBAA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D3D33C-60D8-4DB5-B82A-9BAAB173D7A6}" type="datetimeFigureOut">
              <a:rPr lang="tr-TR" smtClean="0"/>
              <a:t>27.05.2024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CC4C277-7425-F816-D331-8515AECDB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889FE6C-704C-B166-686A-7ECF408A3D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3CB6ED-6803-4925-A5D9-E8AE4BF34EB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8079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en-us/glossary/xgboost/" TargetMode="External"/><Relationship Id="rId2" Type="http://schemas.openxmlformats.org/officeDocument/2006/relationships/hyperlink" Target="https://archive.ics.uci.edu/dataset/15/breast+cancer+wisconsin+origin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ikdörtgen 24">
            <a:extLst>
              <a:ext uri="{FF2B5EF4-FFF2-40B4-BE49-F238E27FC236}">
                <a16:creationId xmlns:a16="http://schemas.microsoft.com/office/drawing/2014/main" id="{103786D0-9938-A9E3-06A8-DF7260B8CB02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grpSp>
        <p:nvGrpSpPr>
          <p:cNvPr id="15" name="Grup 14">
            <a:extLst>
              <a:ext uri="{FF2B5EF4-FFF2-40B4-BE49-F238E27FC236}">
                <a16:creationId xmlns:a16="http://schemas.microsoft.com/office/drawing/2014/main" id="{BB25A2F2-4954-4481-9FF5-3A4A8D2D65A6}"/>
              </a:ext>
            </a:extLst>
          </p:cNvPr>
          <p:cNvGrpSpPr/>
          <p:nvPr/>
        </p:nvGrpSpPr>
        <p:grpSpPr>
          <a:xfrm>
            <a:off x="6358137" y="-3280790"/>
            <a:ext cx="6034430" cy="11480296"/>
            <a:chOff x="6373377" y="-3356990"/>
            <a:chExt cx="6034430" cy="11480296"/>
          </a:xfrm>
          <a:blipFill>
            <a:blip r:embed="rId3"/>
            <a:stretch>
              <a:fillRect/>
            </a:stretch>
          </a:blipFill>
        </p:grpSpPr>
        <p:sp>
          <p:nvSpPr>
            <p:cNvPr id="5" name="Dikdörtgen: Köşeleri Yuvarlatılmış 4">
              <a:extLst>
                <a:ext uri="{FF2B5EF4-FFF2-40B4-BE49-F238E27FC236}">
                  <a16:creationId xmlns:a16="http://schemas.microsoft.com/office/drawing/2014/main" id="{46B01B28-77B1-FF99-0BC3-C9A10B0D0D7A}"/>
                </a:ext>
              </a:extLst>
            </p:cNvPr>
            <p:cNvSpPr/>
            <p:nvPr/>
          </p:nvSpPr>
          <p:spPr>
            <a:xfrm rot="1620965">
              <a:off x="10763806" y="-2070098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0" name="Dikdörtgen: Köşeleri Yuvarlatılmış 9">
              <a:extLst>
                <a:ext uri="{FF2B5EF4-FFF2-40B4-BE49-F238E27FC236}">
                  <a16:creationId xmlns:a16="http://schemas.microsoft.com/office/drawing/2014/main" id="{00337D6A-8444-49B8-C164-E4DCC8F5BF52}"/>
                </a:ext>
              </a:extLst>
            </p:cNvPr>
            <p:cNvSpPr/>
            <p:nvPr/>
          </p:nvSpPr>
          <p:spPr>
            <a:xfrm rot="1620965">
              <a:off x="8081566" y="2730503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1" name="Dikdörtgen: Köşeleri Yuvarlatılmış 10">
              <a:extLst>
                <a:ext uri="{FF2B5EF4-FFF2-40B4-BE49-F238E27FC236}">
                  <a16:creationId xmlns:a16="http://schemas.microsoft.com/office/drawing/2014/main" id="{9828256D-987D-980B-EEDE-B757B47EEEA9}"/>
                </a:ext>
              </a:extLst>
            </p:cNvPr>
            <p:cNvSpPr/>
            <p:nvPr/>
          </p:nvSpPr>
          <p:spPr>
            <a:xfrm rot="1620965">
              <a:off x="10763807" y="2990115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" name="Dikdörtgen: Köşeleri Yuvarlatılmış 11">
              <a:extLst>
                <a:ext uri="{FF2B5EF4-FFF2-40B4-BE49-F238E27FC236}">
                  <a16:creationId xmlns:a16="http://schemas.microsoft.com/office/drawing/2014/main" id="{24B04FB8-A667-91E8-1C5D-4E2B94D7D76D}"/>
                </a:ext>
              </a:extLst>
            </p:cNvPr>
            <p:cNvSpPr/>
            <p:nvPr/>
          </p:nvSpPr>
          <p:spPr>
            <a:xfrm rot="1620965">
              <a:off x="8264445" y="-1797507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3" name="Dikdörtgen: Köşeleri Yuvarlatılmış 12">
              <a:extLst>
                <a:ext uri="{FF2B5EF4-FFF2-40B4-BE49-F238E27FC236}">
                  <a16:creationId xmlns:a16="http://schemas.microsoft.com/office/drawing/2014/main" id="{8E1232EC-BD27-4268-58B4-C13823C1CFF0}"/>
                </a:ext>
              </a:extLst>
            </p:cNvPr>
            <p:cNvSpPr/>
            <p:nvPr/>
          </p:nvSpPr>
          <p:spPr>
            <a:xfrm rot="1620965">
              <a:off x="7484654" y="-3356990"/>
              <a:ext cx="1000281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4" name="Akış Çizelgesi: Bağlayıcı 13">
              <a:extLst>
                <a:ext uri="{FF2B5EF4-FFF2-40B4-BE49-F238E27FC236}">
                  <a16:creationId xmlns:a16="http://schemas.microsoft.com/office/drawing/2014/main" id="{CD31EA99-3B2B-37F7-46E8-6932F6E345D0}"/>
                </a:ext>
              </a:extLst>
            </p:cNvPr>
            <p:cNvSpPr/>
            <p:nvPr/>
          </p:nvSpPr>
          <p:spPr>
            <a:xfrm>
              <a:off x="6373377" y="3156411"/>
              <a:ext cx="1642863" cy="168587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80016CEC-234B-6189-5AED-05F5639FB7EE}"/>
              </a:ext>
            </a:extLst>
          </p:cNvPr>
          <p:cNvSpPr txBox="1"/>
          <p:nvPr/>
        </p:nvSpPr>
        <p:spPr>
          <a:xfrm>
            <a:off x="513171" y="1889781"/>
            <a:ext cx="66141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Wisconsin Meme Kanseri Teşhisinde </a:t>
            </a:r>
            <a:r>
              <a:rPr lang="tr-TR" sz="3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tr-TR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Kullanımı</a:t>
            </a:r>
            <a:r>
              <a:rPr lang="tr-TR" sz="2800" dirty="0"/>
              <a:t>	</a:t>
            </a:r>
            <a:br>
              <a:rPr lang="tr-TR" dirty="0"/>
            </a:br>
            <a:endParaRPr lang="tr-TR" dirty="0"/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872AFBA1-88A1-0ECA-826A-E10CF715137D}"/>
              </a:ext>
            </a:extLst>
          </p:cNvPr>
          <p:cNvSpPr txBox="1"/>
          <p:nvPr/>
        </p:nvSpPr>
        <p:spPr>
          <a:xfrm>
            <a:off x="376011" y="5229419"/>
            <a:ext cx="66141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Mert Samet Çeliker-211290357</a:t>
            </a:r>
          </a:p>
          <a:p>
            <a:pPr algn="l"/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Gül Karaman-2212903009</a:t>
            </a:r>
          </a:p>
          <a:p>
            <a:pPr algn="l"/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Hilmi Can Ürlü -2212903003</a:t>
            </a:r>
          </a:p>
          <a:p>
            <a:pPr algn="l"/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Yiğit Faruk Demir -2112903026</a:t>
            </a:r>
          </a:p>
          <a:p>
            <a:pPr algn="l"/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Vagıf Beyoğlu-2212903201</a:t>
            </a:r>
          </a:p>
        </p:txBody>
      </p:sp>
    </p:spTree>
    <p:extLst>
      <p:ext uri="{BB962C8B-B14F-4D97-AF65-F5344CB8AC3E}">
        <p14:creationId xmlns:p14="http://schemas.microsoft.com/office/powerpoint/2010/main" val="1866390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3B2FC6-F610-CD97-549C-AF662AE0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BE8C193-BB2B-6879-EB47-BC970AEE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793972D5-BE53-1788-6578-97D7972B6427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5" name="Akış Çizelgesi: Bağlayıcı 4">
            <a:extLst>
              <a:ext uri="{FF2B5EF4-FFF2-40B4-BE49-F238E27FC236}">
                <a16:creationId xmlns:a16="http://schemas.microsoft.com/office/drawing/2014/main" id="{62390174-C669-381F-2549-2B1CABB9A76E}"/>
              </a:ext>
            </a:extLst>
          </p:cNvPr>
          <p:cNvSpPr/>
          <p:nvPr/>
        </p:nvSpPr>
        <p:spPr>
          <a:xfrm rot="5400000">
            <a:off x="8740589" y="-502904"/>
            <a:ext cx="8579223" cy="8511988"/>
          </a:xfrm>
          <a:prstGeom prst="flowChartConnector">
            <a:avLst/>
          </a:prstGeom>
          <a:noFill/>
          <a:ln>
            <a:gradFill flip="none" rotWithShape="1">
              <a:gsLst>
                <a:gs pos="61000">
                  <a:schemeClr val="tx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 </a:t>
            </a:r>
          </a:p>
        </p:txBody>
      </p:sp>
      <p:sp>
        <p:nvSpPr>
          <p:cNvPr id="7" name="Akış Çizelgesi: Bağlayıcı 6">
            <a:extLst>
              <a:ext uri="{FF2B5EF4-FFF2-40B4-BE49-F238E27FC236}">
                <a16:creationId xmlns:a16="http://schemas.microsoft.com/office/drawing/2014/main" id="{68DE1AD1-055A-363C-FA2F-E64E6AAB97B5}"/>
              </a:ext>
            </a:extLst>
          </p:cNvPr>
          <p:cNvSpPr/>
          <p:nvPr/>
        </p:nvSpPr>
        <p:spPr>
          <a:xfrm>
            <a:off x="9777504" y="681036"/>
            <a:ext cx="308328" cy="346869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Akış Çizelgesi: Bağlayıcı 7">
            <a:extLst>
              <a:ext uri="{FF2B5EF4-FFF2-40B4-BE49-F238E27FC236}">
                <a16:creationId xmlns:a16="http://schemas.microsoft.com/office/drawing/2014/main" id="{8D0CD403-D57F-25A4-E496-387B56728782}"/>
              </a:ext>
            </a:extLst>
          </p:cNvPr>
          <p:cNvSpPr/>
          <p:nvPr/>
        </p:nvSpPr>
        <p:spPr>
          <a:xfrm>
            <a:off x="8972325" y="1892727"/>
            <a:ext cx="346943" cy="39031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Akış Çizelgesi: Bağlayıcı 8">
            <a:extLst>
              <a:ext uri="{FF2B5EF4-FFF2-40B4-BE49-F238E27FC236}">
                <a16:creationId xmlns:a16="http://schemas.microsoft.com/office/drawing/2014/main" id="{3F7FE3D1-4934-8644-E08F-FC1AB325E871}"/>
              </a:ext>
            </a:extLst>
          </p:cNvPr>
          <p:cNvSpPr/>
          <p:nvPr/>
        </p:nvSpPr>
        <p:spPr>
          <a:xfrm>
            <a:off x="8541652" y="3310988"/>
            <a:ext cx="465108" cy="523247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Akış Çizelgesi: Bağlayıcı 9">
            <a:extLst>
              <a:ext uri="{FF2B5EF4-FFF2-40B4-BE49-F238E27FC236}">
                <a16:creationId xmlns:a16="http://schemas.microsoft.com/office/drawing/2014/main" id="{8E6499D3-6F62-8580-A6ED-FDCCE2114EF9}"/>
              </a:ext>
            </a:extLst>
          </p:cNvPr>
          <p:cNvSpPr/>
          <p:nvPr/>
        </p:nvSpPr>
        <p:spPr>
          <a:xfrm>
            <a:off x="8811310" y="5018937"/>
            <a:ext cx="346944" cy="390312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Akış Çizelgesi: Bağlayıcı 10">
            <a:extLst>
              <a:ext uri="{FF2B5EF4-FFF2-40B4-BE49-F238E27FC236}">
                <a16:creationId xmlns:a16="http://schemas.microsoft.com/office/drawing/2014/main" id="{8CEE56BF-D99F-A50C-8116-37926EF6E34B}"/>
              </a:ext>
            </a:extLst>
          </p:cNvPr>
          <p:cNvSpPr/>
          <p:nvPr/>
        </p:nvSpPr>
        <p:spPr>
          <a:xfrm>
            <a:off x="9530094" y="6279150"/>
            <a:ext cx="372858" cy="41946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: Üst Köşelerinden Biri Yuvarlatılmış, Biri Kesik 11">
            <a:extLst>
              <a:ext uri="{FF2B5EF4-FFF2-40B4-BE49-F238E27FC236}">
                <a16:creationId xmlns:a16="http://schemas.microsoft.com/office/drawing/2014/main" id="{E1B8C58B-D0A9-7BEA-7CFB-3927F0EAD4F4}"/>
              </a:ext>
            </a:extLst>
          </p:cNvPr>
          <p:cNvSpPr/>
          <p:nvPr/>
        </p:nvSpPr>
        <p:spPr>
          <a:xfrm>
            <a:off x="838200" y="1448751"/>
            <a:ext cx="6126480" cy="4728212"/>
          </a:xfrm>
          <a:prstGeom prst="snip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pSp>
        <p:nvGrpSpPr>
          <p:cNvPr id="20" name="Grup 19">
            <a:extLst>
              <a:ext uri="{FF2B5EF4-FFF2-40B4-BE49-F238E27FC236}">
                <a16:creationId xmlns:a16="http://schemas.microsoft.com/office/drawing/2014/main" id="{B7C14CD6-333D-203B-B495-02CC1441F215}"/>
              </a:ext>
            </a:extLst>
          </p:cNvPr>
          <p:cNvGrpSpPr/>
          <p:nvPr/>
        </p:nvGrpSpPr>
        <p:grpSpPr>
          <a:xfrm>
            <a:off x="13140860" y="6105661"/>
            <a:ext cx="1748776" cy="3326987"/>
            <a:chOff x="6373377" y="-3356990"/>
            <a:chExt cx="6034430" cy="11480296"/>
          </a:xfrm>
          <a:blipFill>
            <a:blip r:embed="rId2"/>
            <a:stretch>
              <a:fillRect/>
            </a:stretch>
          </a:blipFill>
        </p:grpSpPr>
        <p:sp>
          <p:nvSpPr>
            <p:cNvPr id="21" name="Dikdörtgen: Köşeleri Yuvarlatılmış 20">
              <a:extLst>
                <a:ext uri="{FF2B5EF4-FFF2-40B4-BE49-F238E27FC236}">
                  <a16:creationId xmlns:a16="http://schemas.microsoft.com/office/drawing/2014/main" id="{1E1CAC25-138B-D88E-2E9C-5B13B507E497}"/>
                </a:ext>
              </a:extLst>
            </p:cNvPr>
            <p:cNvSpPr/>
            <p:nvPr/>
          </p:nvSpPr>
          <p:spPr>
            <a:xfrm rot="1620965">
              <a:off x="10763806" y="-2070098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2" name="Dikdörtgen: Köşeleri Yuvarlatılmış 21">
              <a:extLst>
                <a:ext uri="{FF2B5EF4-FFF2-40B4-BE49-F238E27FC236}">
                  <a16:creationId xmlns:a16="http://schemas.microsoft.com/office/drawing/2014/main" id="{B5BF5560-0C42-70D9-7A12-BCF2DDE7E763}"/>
                </a:ext>
              </a:extLst>
            </p:cNvPr>
            <p:cNvSpPr/>
            <p:nvPr/>
          </p:nvSpPr>
          <p:spPr>
            <a:xfrm rot="1620965">
              <a:off x="8081566" y="2730503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3" name="Dikdörtgen: Köşeleri Yuvarlatılmış 22">
              <a:extLst>
                <a:ext uri="{FF2B5EF4-FFF2-40B4-BE49-F238E27FC236}">
                  <a16:creationId xmlns:a16="http://schemas.microsoft.com/office/drawing/2014/main" id="{062A3FF8-D2B6-1EAF-AB07-408E9DE2840A}"/>
                </a:ext>
              </a:extLst>
            </p:cNvPr>
            <p:cNvSpPr/>
            <p:nvPr/>
          </p:nvSpPr>
          <p:spPr>
            <a:xfrm rot="1620965">
              <a:off x="10763807" y="2990115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4" name="Dikdörtgen: Köşeleri Yuvarlatılmış 23">
              <a:extLst>
                <a:ext uri="{FF2B5EF4-FFF2-40B4-BE49-F238E27FC236}">
                  <a16:creationId xmlns:a16="http://schemas.microsoft.com/office/drawing/2014/main" id="{E9A52E23-D93B-C29C-0585-C6561921611B}"/>
                </a:ext>
              </a:extLst>
            </p:cNvPr>
            <p:cNvSpPr/>
            <p:nvPr/>
          </p:nvSpPr>
          <p:spPr>
            <a:xfrm rot="1620965">
              <a:off x="8264445" y="-1797507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25" name="Dikdörtgen: Köşeleri Yuvarlatılmış 24">
              <a:extLst>
                <a:ext uri="{FF2B5EF4-FFF2-40B4-BE49-F238E27FC236}">
                  <a16:creationId xmlns:a16="http://schemas.microsoft.com/office/drawing/2014/main" id="{3D0FDC5D-0847-6439-B981-6C0FEDD827F6}"/>
                </a:ext>
              </a:extLst>
            </p:cNvPr>
            <p:cNvSpPr/>
            <p:nvPr/>
          </p:nvSpPr>
          <p:spPr>
            <a:xfrm rot="1620965">
              <a:off x="7484654" y="-3356990"/>
              <a:ext cx="1000281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6" name="Akış Çizelgesi: Bağlayıcı 25">
              <a:extLst>
                <a:ext uri="{FF2B5EF4-FFF2-40B4-BE49-F238E27FC236}">
                  <a16:creationId xmlns:a16="http://schemas.microsoft.com/office/drawing/2014/main" id="{8D4EF626-8EDB-7522-D1FC-17E5434E497C}"/>
                </a:ext>
              </a:extLst>
            </p:cNvPr>
            <p:cNvSpPr/>
            <p:nvPr/>
          </p:nvSpPr>
          <p:spPr>
            <a:xfrm>
              <a:off x="6373377" y="3156411"/>
              <a:ext cx="1642863" cy="168587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CBE9ED87-2388-787E-0C22-E608B2C56864}"/>
              </a:ext>
            </a:extLst>
          </p:cNvPr>
          <p:cNvSpPr txBox="1"/>
          <p:nvPr/>
        </p:nvSpPr>
        <p:spPr>
          <a:xfrm>
            <a:off x="1984237" y="582692"/>
            <a:ext cx="36386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Gerekli Kütüphanelerin Yüklenmesi</a:t>
            </a:r>
          </a:p>
          <a:p>
            <a:endParaRPr lang="tr-TR" dirty="0"/>
          </a:p>
        </p:txBody>
      </p:sp>
      <p:sp>
        <p:nvSpPr>
          <p:cNvPr id="30" name="Metin kutusu 29">
            <a:extLst>
              <a:ext uri="{FF2B5EF4-FFF2-40B4-BE49-F238E27FC236}">
                <a16:creationId xmlns:a16="http://schemas.microsoft.com/office/drawing/2014/main" id="{A04445FC-451B-3D01-A532-DE219F621EE7}"/>
              </a:ext>
            </a:extLst>
          </p:cNvPr>
          <p:cNvSpPr txBox="1"/>
          <p:nvPr/>
        </p:nvSpPr>
        <p:spPr>
          <a:xfrm>
            <a:off x="9319268" y="5018937"/>
            <a:ext cx="2282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i="0" dirty="0">
                <a:solidFill>
                  <a:srgbClr val="0D0D0D"/>
                </a:solidFill>
                <a:effectLst/>
                <a:latin typeface="Söhne"/>
              </a:rPr>
              <a:t>Veri Kümesini Yükleme ve Ön İşleme</a:t>
            </a:r>
          </a:p>
          <a:p>
            <a:endParaRPr lang="tr-TR" dirty="0"/>
          </a:p>
        </p:txBody>
      </p: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D309F94C-980B-DC70-08FA-BFBEA9B60CA5}"/>
              </a:ext>
            </a:extLst>
          </p:cNvPr>
          <p:cNvSpPr txBox="1"/>
          <p:nvPr/>
        </p:nvSpPr>
        <p:spPr>
          <a:xfrm>
            <a:off x="8724901" y="3281707"/>
            <a:ext cx="36386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Gerekli Kütüphanelerin Yüklenmesi</a:t>
            </a:r>
          </a:p>
          <a:p>
            <a:endParaRPr lang="tr-TR" dirty="0"/>
          </a:p>
        </p:txBody>
      </p: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D34DA2C9-4079-367E-F39E-1B56FFD21EF6}"/>
              </a:ext>
            </a:extLst>
          </p:cNvPr>
          <p:cNvSpPr txBox="1"/>
          <p:nvPr/>
        </p:nvSpPr>
        <p:spPr>
          <a:xfrm>
            <a:off x="9967332" y="6220391"/>
            <a:ext cx="484651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Veri Görselleştirme</a:t>
            </a:r>
          </a:p>
          <a:p>
            <a:endParaRPr lang="tr-TR" dirty="0"/>
          </a:p>
        </p:txBody>
      </p:sp>
      <p:sp>
        <p:nvSpPr>
          <p:cNvPr id="33" name="Metin kutusu 32">
            <a:extLst>
              <a:ext uri="{FF2B5EF4-FFF2-40B4-BE49-F238E27FC236}">
                <a16:creationId xmlns:a16="http://schemas.microsoft.com/office/drawing/2014/main" id="{148F1E65-A5A1-C63A-6CD1-B8BB243663A5}"/>
              </a:ext>
            </a:extLst>
          </p:cNvPr>
          <p:cNvSpPr txBox="1"/>
          <p:nvPr/>
        </p:nvSpPr>
        <p:spPr>
          <a:xfrm>
            <a:off x="10716004" y="7153602"/>
            <a:ext cx="484651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Veri Ön İşleme</a:t>
            </a:r>
          </a:p>
          <a:p>
            <a:endParaRPr lang="tr-TR" dirty="0"/>
          </a:p>
        </p:txBody>
      </p:sp>
      <p:sp>
        <p:nvSpPr>
          <p:cNvPr id="35" name="Metin kutusu 34">
            <a:extLst>
              <a:ext uri="{FF2B5EF4-FFF2-40B4-BE49-F238E27FC236}">
                <a16:creationId xmlns:a16="http://schemas.microsoft.com/office/drawing/2014/main" id="{B5FAD839-AC49-1469-7366-891BC4D45C86}"/>
              </a:ext>
            </a:extLst>
          </p:cNvPr>
          <p:cNvSpPr txBox="1"/>
          <p:nvPr/>
        </p:nvSpPr>
        <p:spPr>
          <a:xfrm>
            <a:off x="1341120" y="2283038"/>
            <a:ext cx="5166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0" dirty="0" err="1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import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pandas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2000" b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as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pd</a:t>
            </a:r>
            <a:endParaRPr lang="tr-TR" sz="20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tr-TR" sz="2000" b="0" dirty="0" err="1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import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numpy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2000" b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as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np</a:t>
            </a:r>
            <a:endParaRPr lang="tr-TR" sz="20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tr-TR" sz="2000" b="0" dirty="0" err="1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from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sklearn</a:t>
            </a:r>
            <a:r>
              <a:rPr lang="tr-TR" sz="20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model_selection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2000" b="0" dirty="0" err="1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import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20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train_test_split</a:t>
            </a:r>
            <a:endParaRPr lang="tr-TR" sz="20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tr-TR" sz="2000" b="0" dirty="0" err="1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from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xgboost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2000" b="0" dirty="0" err="1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import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XGBClassifier</a:t>
            </a:r>
            <a:endParaRPr lang="tr-TR" sz="20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tr-TR" sz="2000" b="0" dirty="0" err="1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from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sklearn</a:t>
            </a:r>
            <a:r>
              <a:rPr lang="tr-TR" sz="20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metrics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2000" b="0" dirty="0" err="1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import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20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accuracy_score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sz="2000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f1_score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sz="20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precision_score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sz="20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recall_score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sz="20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confusion_matrix</a:t>
            </a:r>
            <a:endParaRPr lang="tr-TR" sz="20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tr-TR" sz="2000" b="0" dirty="0" err="1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import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seaborn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2000" b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as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sns</a:t>
            </a:r>
            <a:endParaRPr lang="tr-TR" sz="20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tr-TR" sz="2000" b="0" dirty="0" err="1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import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matplotlib</a:t>
            </a:r>
            <a:r>
              <a:rPr lang="tr-TR" sz="20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pyplot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2000" b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as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endParaRPr lang="tr-TR" sz="20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78014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3B2FC6-F610-CD97-549C-AF662AE0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BE8C193-BB2B-6879-EB47-BC970AEE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793972D5-BE53-1788-6578-97D7972B6427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5" name="Akış Çizelgesi: Bağlayıcı 4">
            <a:extLst>
              <a:ext uri="{FF2B5EF4-FFF2-40B4-BE49-F238E27FC236}">
                <a16:creationId xmlns:a16="http://schemas.microsoft.com/office/drawing/2014/main" id="{62390174-C669-381F-2549-2B1CABB9A76E}"/>
              </a:ext>
            </a:extLst>
          </p:cNvPr>
          <p:cNvSpPr/>
          <p:nvPr/>
        </p:nvSpPr>
        <p:spPr>
          <a:xfrm rot="5400000">
            <a:off x="8740589" y="-502904"/>
            <a:ext cx="8579223" cy="8511988"/>
          </a:xfrm>
          <a:prstGeom prst="flowChartConnector">
            <a:avLst/>
          </a:prstGeom>
          <a:noFill/>
          <a:ln>
            <a:gradFill flip="none" rotWithShape="1">
              <a:gsLst>
                <a:gs pos="61000">
                  <a:schemeClr val="tx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 </a:t>
            </a:r>
          </a:p>
        </p:txBody>
      </p:sp>
      <p:sp>
        <p:nvSpPr>
          <p:cNvPr id="7" name="Akış Çizelgesi: Bağlayıcı 6">
            <a:extLst>
              <a:ext uri="{FF2B5EF4-FFF2-40B4-BE49-F238E27FC236}">
                <a16:creationId xmlns:a16="http://schemas.microsoft.com/office/drawing/2014/main" id="{68DE1AD1-055A-363C-FA2F-E64E6AAB97B5}"/>
              </a:ext>
            </a:extLst>
          </p:cNvPr>
          <p:cNvSpPr/>
          <p:nvPr/>
        </p:nvSpPr>
        <p:spPr>
          <a:xfrm>
            <a:off x="9777504" y="681036"/>
            <a:ext cx="308328" cy="346869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Akış Çizelgesi: Bağlayıcı 7">
            <a:extLst>
              <a:ext uri="{FF2B5EF4-FFF2-40B4-BE49-F238E27FC236}">
                <a16:creationId xmlns:a16="http://schemas.microsoft.com/office/drawing/2014/main" id="{8D0CD403-D57F-25A4-E496-387B56728782}"/>
              </a:ext>
            </a:extLst>
          </p:cNvPr>
          <p:cNvSpPr/>
          <p:nvPr/>
        </p:nvSpPr>
        <p:spPr>
          <a:xfrm>
            <a:off x="8972325" y="1892727"/>
            <a:ext cx="346943" cy="39031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Akış Çizelgesi: Bağlayıcı 8">
            <a:extLst>
              <a:ext uri="{FF2B5EF4-FFF2-40B4-BE49-F238E27FC236}">
                <a16:creationId xmlns:a16="http://schemas.microsoft.com/office/drawing/2014/main" id="{3F7FE3D1-4934-8644-E08F-FC1AB325E871}"/>
              </a:ext>
            </a:extLst>
          </p:cNvPr>
          <p:cNvSpPr/>
          <p:nvPr/>
        </p:nvSpPr>
        <p:spPr>
          <a:xfrm>
            <a:off x="8541652" y="3310988"/>
            <a:ext cx="465108" cy="523247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Akış Çizelgesi: Bağlayıcı 9">
            <a:extLst>
              <a:ext uri="{FF2B5EF4-FFF2-40B4-BE49-F238E27FC236}">
                <a16:creationId xmlns:a16="http://schemas.microsoft.com/office/drawing/2014/main" id="{8E6499D3-6F62-8580-A6ED-FDCCE2114EF9}"/>
              </a:ext>
            </a:extLst>
          </p:cNvPr>
          <p:cNvSpPr/>
          <p:nvPr/>
        </p:nvSpPr>
        <p:spPr>
          <a:xfrm>
            <a:off x="8811310" y="5018937"/>
            <a:ext cx="346944" cy="390312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Akış Çizelgesi: Bağlayıcı 10">
            <a:extLst>
              <a:ext uri="{FF2B5EF4-FFF2-40B4-BE49-F238E27FC236}">
                <a16:creationId xmlns:a16="http://schemas.microsoft.com/office/drawing/2014/main" id="{8CEE56BF-D99F-A50C-8116-37926EF6E34B}"/>
              </a:ext>
            </a:extLst>
          </p:cNvPr>
          <p:cNvSpPr/>
          <p:nvPr/>
        </p:nvSpPr>
        <p:spPr>
          <a:xfrm>
            <a:off x="9530094" y="6279150"/>
            <a:ext cx="372858" cy="41946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: Üst Köşelerinden Biri Yuvarlatılmış, Biri Kesik 11">
            <a:extLst>
              <a:ext uri="{FF2B5EF4-FFF2-40B4-BE49-F238E27FC236}">
                <a16:creationId xmlns:a16="http://schemas.microsoft.com/office/drawing/2014/main" id="{E1B8C58B-D0A9-7BEA-7CFB-3927F0EAD4F4}"/>
              </a:ext>
            </a:extLst>
          </p:cNvPr>
          <p:cNvSpPr/>
          <p:nvPr/>
        </p:nvSpPr>
        <p:spPr>
          <a:xfrm>
            <a:off x="838200" y="1448751"/>
            <a:ext cx="6126480" cy="4728212"/>
          </a:xfrm>
          <a:prstGeom prst="snip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CBE9ED87-2388-787E-0C22-E608B2C56864}"/>
              </a:ext>
            </a:extLst>
          </p:cNvPr>
          <p:cNvSpPr txBox="1"/>
          <p:nvPr/>
        </p:nvSpPr>
        <p:spPr>
          <a:xfrm>
            <a:off x="9011892" y="1896608"/>
            <a:ext cx="3180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i="0" dirty="0">
                <a:solidFill>
                  <a:srgbClr val="0D0D0D"/>
                </a:solidFill>
                <a:effectLst/>
                <a:latin typeface="Söhne"/>
              </a:rPr>
              <a:t>Gerekli Kütüphanelerin Yüklenmesi</a:t>
            </a:r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41B164C-F2DB-B2D6-1C95-4AA6EC3FC1C3}"/>
              </a:ext>
            </a:extLst>
          </p:cNvPr>
          <p:cNvSpPr txBox="1"/>
          <p:nvPr/>
        </p:nvSpPr>
        <p:spPr>
          <a:xfrm>
            <a:off x="1678329" y="693712"/>
            <a:ext cx="48465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Veri Kümesini Yükleme ve Ön İşleme</a:t>
            </a:r>
          </a:p>
          <a:p>
            <a:endParaRPr lang="tr-TR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71E4D46B-23AA-945C-FC6A-3142D7D34287}"/>
              </a:ext>
            </a:extLst>
          </p:cNvPr>
          <p:cNvSpPr txBox="1"/>
          <p:nvPr/>
        </p:nvSpPr>
        <p:spPr>
          <a:xfrm>
            <a:off x="9145796" y="4982162"/>
            <a:ext cx="48465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000" b="1" i="0" dirty="0">
                <a:solidFill>
                  <a:srgbClr val="0D0D0D"/>
                </a:solidFill>
                <a:effectLst/>
                <a:latin typeface="Söhne"/>
              </a:rPr>
              <a:t>Veri Görselleştirme</a:t>
            </a:r>
          </a:p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CE423034-35A8-A802-0B64-A46188F09F4B}"/>
              </a:ext>
            </a:extLst>
          </p:cNvPr>
          <p:cNvSpPr txBox="1"/>
          <p:nvPr/>
        </p:nvSpPr>
        <p:spPr>
          <a:xfrm>
            <a:off x="9129244" y="3209806"/>
            <a:ext cx="31801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Veri Kümesini Yükleme ve Ön İşleme</a:t>
            </a:r>
          </a:p>
          <a:p>
            <a:endParaRPr lang="tr-TR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5150ABA0-32F4-4793-C3C0-A56C294AB8FB}"/>
              </a:ext>
            </a:extLst>
          </p:cNvPr>
          <p:cNvSpPr txBox="1"/>
          <p:nvPr/>
        </p:nvSpPr>
        <p:spPr>
          <a:xfrm>
            <a:off x="9902952" y="6330676"/>
            <a:ext cx="484651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Veri Ön İşleme</a:t>
            </a:r>
          </a:p>
          <a:p>
            <a:endParaRPr lang="tr-TR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6431F4D2-362E-3463-EB8E-119482112A5F}"/>
              </a:ext>
            </a:extLst>
          </p:cNvPr>
          <p:cNvSpPr txBox="1"/>
          <p:nvPr/>
        </p:nvSpPr>
        <p:spPr>
          <a:xfrm>
            <a:off x="10921440" y="7146774"/>
            <a:ext cx="2289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 err="1">
                <a:solidFill>
                  <a:srgbClr val="0D0D0D"/>
                </a:solidFill>
                <a:effectLst/>
                <a:latin typeface="Söhne"/>
              </a:rPr>
              <a:t>XGBoost</a:t>
            </a:r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 Modelinin Oluşturulması ve Eğitilmesi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FAB9AED1-D519-98F6-5B55-AA844B2F8A8F}"/>
              </a:ext>
            </a:extLst>
          </p:cNvPr>
          <p:cNvSpPr txBox="1"/>
          <p:nvPr/>
        </p:nvSpPr>
        <p:spPr>
          <a:xfrm>
            <a:off x="1089772" y="1715039"/>
            <a:ext cx="57657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url</a:t>
            </a:r>
            <a:r>
              <a:rPr lang="tr-TR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"https://archive.ics.uci.edu/ml/machine-learning-databases/breast-cancer-wisconsin/breast-cancer-wisconsin.data"</a:t>
            </a:r>
            <a:endParaRPr lang="tr-TR" dirty="0">
              <a:solidFill>
                <a:srgbClr val="D4D4D4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tr-TR" dirty="0" err="1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columns</a:t>
            </a:r>
            <a:r>
              <a:rPr lang="tr-TR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= [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Sample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code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number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Clump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Thickness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Uniformity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of Cell Size"</a:t>
            </a:r>
            <a:r>
              <a:rPr lang="tr-TR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Uniformity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of Cell </a:t>
            </a:r>
            <a:r>
              <a:rPr lang="tr-TR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Shape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Marginal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Adhesion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Single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Epithelial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Cell Size"</a:t>
            </a:r>
            <a:r>
              <a:rPr lang="tr-TR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Bare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Nuclei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Bland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Chromatin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"Normal </a:t>
            </a:r>
            <a:r>
              <a:rPr lang="tr-TR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Nucleoli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Mitoses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"Class"</a:t>
            </a:r>
            <a:r>
              <a:rPr lang="tr-TR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tr-TR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tr-TR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tr-TR" dirty="0" err="1">
                <a:solidFill>
                  <a:srgbClr val="4EC9B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pd</a:t>
            </a:r>
            <a:r>
              <a:rPr lang="tr-TR" dirty="0" err="1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dirty="0" err="1">
                <a:solidFill>
                  <a:srgbClr val="DCDCA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read_csv</a:t>
            </a:r>
            <a:r>
              <a:rPr lang="tr-TR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url</a:t>
            </a:r>
            <a:r>
              <a:rPr lang="tr-TR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dirty="0" err="1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names</a:t>
            </a:r>
            <a:r>
              <a:rPr lang="tr-TR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tr-TR" dirty="0" err="1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columns</a:t>
            </a:r>
            <a:r>
              <a:rPr lang="tr-TR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endParaRPr lang="tr-TR" dirty="0">
              <a:solidFill>
                <a:srgbClr val="D4D4D4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tr-TR" dirty="0">
                <a:solidFill>
                  <a:srgbClr val="9CDCFE"/>
                </a:solidFill>
                <a:latin typeface="Consolas" panose="020B0609020204030204" pitchFamily="49" charset="0"/>
              </a:rPr>
              <a:t>                  </a:t>
            </a:r>
            <a:r>
              <a:rPr lang="tr-TR" dirty="0">
                <a:solidFill>
                  <a:srgbClr val="0F0F0F"/>
                </a:solidFill>
                <a:latin typeface="Consolas" panose="020B0609020204030204" pitchFamily="49" charset="0"/>
              </a:rPr>
              <a:t>yada</a:t>
            </a:r>
          </a:p>
          <a:p>
            <a:endParaRPr lang="tr-TR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tr-TR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tr-TR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tr-TR" dirty="0" err="1">
                <a:solidFill>
                  <a:srgbClr val="4EC9B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pd</a:t>
            </a:r>
            <a:r>
              <a:rPr lang="tr-TR" dirty="0" err="1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dirty="0" err="1">
                <a:solidFill>
                  <a:srgbClr val="DCDCA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read_csv</a:t>
            </a:r>
            <a:r>
              <a:rPr lang="tr-TR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"breast_cancer.csv"</a:t>
            </a:r>
            <a:r>
              <a:rPr lang="tr-TR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9497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3B2FC6-F610-CD97-549C-AF662AE0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BE8C193-BB2B-6879-EB47-BC970AEE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793972D5-BE53-1788-6578-97D7972B6427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33333233233</a:t>
            </a:r>
          </a:p>
        </p:txBody>
      </p:sp>
      <p:sp>
        <p:nvSpPr>
          <p:cNvPr id="5" name="Akış Çizelgesi: Bağlayıcı 4">
            <a:extLst>
              <a:ext uri="{FF2B5EF4-FFF2-40B4-BE49-F238E27FC236}">
                <a16:creationId xmlns:a16="http://schemas.microsoft.com/office/drawing/2014/main" id="{62390174-C669-381F-2549-2B1CABB9A76E}"/>
              </a:ext>
            </a:extLst>
          </p:cNvPr>
          <p:cNvSpPr/>
          <p:nvPr/>
        </p:nvSpPr>
        <p:spPr>
          <a:xfrm rot="5400000">
            <a:off x="8740589" y="-502904"/>
            <a:ext cx="8579223" cy="8511988"/>
          </a:xfrm>
          <a:prstGeom prst="flowChartConnector">
            <a:avLst/>
          </a:prstGeom>
          <a:noFill/>
          <a:ln>
            <a:gradFill flip="none" rotWithShape="1">
              <a:gsLst>
                <a:gs pos="61000">
                  <a:schemeClr val="tx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 </a:t>
            </a:r>
          </a:p>
        </p:txBody>
      </p:sp>
      <p:sp>
        <p:nvSpPr>
          <p:cNvPr id="7" name="Akış Çizelgesi: Bağlayıcı 6">
            <a:extLst>
              <a:ext uri="{FF2B5EF4-FFF2-40B4-BE49-F238E27FC236}">
                <a16:creationId xmlns:a16="http://schemas.microsoft.com/office/drawing/2014/main" id="{68DE1AD1-055A-363C-FA2F-E64E6AAB97B5}"/>
              </a:ext>
            </a:extLst>
          </p:cNvPr>
          <p:cNvSpPr/>
          <p:nvPr/>
        </p:nvSpPr>
        <p:spPr>
          <a:xfrm>
            <a:off x="9777504" y="681036"/>
            <a:ext cx="308328" cy="346869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Akış Çizelgesi: Bağlayıcı 7">
            <a:extLst>
              <a:ext uri="{FF2B5EF4-FFF2-40B4-BE49-F238E27FC236}">
                <a16:creationId xmlns:a16="http://schemas.microsoft.com/office/drawing/2014/main" id="{8D0CD403-D57F-25A4-E496-387B56728782}"/>
              </a:ext>
            </a:extLst>
          </p:cNvPr>
          <p:cNvSpPr/>
          <p:nvPr/>
        </p:nvSpPr>
        <p:spPr>
          <a:xfrm>
            <a:off x="8972325" y="1892727"/>
            <a:ext cx="346943" cy="39031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Akış Çizelgesi: Bağlayıcı 8">
            <a:extLst>
              <a:ext uri="{FF2B5EF4-FFF2-40B4-BE49-F238E27FC236}">
                <a16:creationId xmlns:a16="http://schemas.microsoft.com/office/drawing/2014/main" id="{3F7FE3D1-4934-8644-E08F-FC1AB325E871}"/>
              </a:ext>
            </a:extLst>
          </p:cNvPr>
          <p:cNvSpPr/>
          <p:nvPr/>
        </p:nvSpPr>
        <p:spPr>
          <a:xfrm>
            <a:off x="8541652" y="3310988"/>
            <a:ext cx="465108" cy="523247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Akış Çizelgesi: Bağlayıcı 9">
            <a:extLst>
              <a:ext uri="{FF2B5EF4-FFF2-40B4-BE49-F238E27FC236}">
                <a16:creationId xmlns:a16="http://schemas.microsoft.com/office/drawing/2014/main" id="{8E6499D3-6F62-8580-A6ED-FDCCE2114EF9}"/>
              </a:ext>
            </a:extLst>
          </p:cNvPr>
          <p:cNvSpPr/>
          <p:nvPr/>
        </p:nvSpPr>
        <p:spPr>
          <a:xfrm>
            <a:off x="8811310" y="5018937"/>
            <a:ext cx="346944" cy="390312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Akış Çizelgesi: Bağlayıcı 10">
            <a:extLst>
              <a:ext uri="{FF2B5EF4-FFF2-40B4-BE49-F238E27FC236}">
                <a16:creationId xmlns:a16="http://schemas.microsoft.com/office/drawing/2014/main" id="{8CEE56BF-D99F-A50C-8116-37926EF6E34B}"/>
              </a:ext>
            </a:extLst>
          </p:cNvPr>
          <p:cNvSpPr/>
          <p:nvPr/>
        </p:nvSpPr>
        <p:spPr>
          <a:xfrm>
            <a:off x="9530094" y="6279150"/>
            <a:ext cx="372858" cy="41946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: Üst Köşelerinden Biri Yuvarlatılmış, Biri Kesik 11">
            <a:extLst>
              <a:ext uri="{FF2B5EF4-FFF2-40B4-BE49-F238E27FC236}">
                <a16:creationId xmlns:a16="http://schemas.microsoft.com/office/drawing/2014/main" id="{E1B8C58B-D0A9-7BEA-7CFB-3927F0EAD4F4}"/>
              </a:ext>
            </a:extLst>
          </p:cNvPr>
          <p:cNvSpPr/>
          <p:nvPr/>
        </p:nvSpPr>
        <p:spPr>
          <a:xfrm>
            <a:off x="838200" y="1448751"/>
            <a:ext cx="6126480" cy="4728212"/>
          </a:xfrm>
          <a:prstGeom prst="snip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CBE9ED87-2388-787E-0C22-E608B2C56864}"/>
              </a:ext>
            </a:extLst>
          </p:cNvPr>
          <p:cNvSpPr txBox="1"/>
          <p:nvPr/>
        </p:nvSpPr>
        <p:spPr>
          <a:xfrm>
            <a:off x="9931668" y="702653"/>
            <a:ext cx="247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Gerekli Kütüphanelerin Yüklenmesi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41B164C-F2DB-B2D6-1C95-4AA6EC3FC1C3}"/>
              </a:ext>
            </a:extLst>
          </p:cNvPr>
          <p:cNvSpPr txBox="1"/>
          <p:nvPr/>
        </p:nvSpPr>
        <p:spPr>
          <a:xfrm>
            <a:off x="2382947" y="683819"/>
            <a:ext cx="48465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Veri Görselleştirme</a:t>
            </a:r>
          </a:p>
          <a:p>
            <a:endParaRPr lang="tr-TR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B80FA840-EA22-7E37-D9D5-D29BE557EA79}"/>
              </a:ext>
            </a:extLst>
          </p:cNvPr>
          <p:cNvSpPr txBox="1"/>
          <p:nvPr/>
        </p:nvSpPr>
        <p:spPr>
          <a:xfrm>
            <a:off x="9364795" y="1859472"/>
            <a:ext cx="275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i="0" dirty="0">
                <a:solidFill>
                  <a:srgbClr val="0D0D0D"/>
                </a:solidFill>
                <a:effectLst/>
                <a:latin typeface="Söhne"/>
              </a:rPr>
              <a:t>Veri Kümesini Yükleme ve Ön İşleme</a:t>
            </a:r>
          </a:p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65496B3-7DD9-132D-0D5F-CA62BAFF814D}"/>
              </a:ext>
            </a:extLst>
          </p:cNvPr>
          <p:cNvSpPr txBox="1"/>
          <p:nvPr/>
        </p:nvSpPr>
        <p:spPr>
          <a:xfrm>
            <a:off x="9006760" y="3319324"/>
            <a:ext cx="48465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Veri Görselleştirme</a:t>
            </a:r>
          </a:p>
          <a:p>
            <a:endParaRPr lang="tr-TR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C0E16C70-B034-D452-8271-4CB782B5A67B}"/>
              </a:ext>
            </a:extLst>
          </p:cNvPr>
          <p:cNvSpPr txBox="1"/>
          <p:nvPr/>
        </p:nvSpPr>
        <p:spPr>
          <a:xfrm>
            <a:off x="9195358" y="5060067"/>
            <a:ext cx="2753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b="1" i="0" dirty="0">
                <a:solidFill>
                  <a:srgbClr val="0D0D0D"/>
                </a:solidFill>
                <a:effectLst/>
                <a:latin typeface="Söhne"/>
              </a:rPr>
              <a:t>Veri Ön İşleme</a:t>
            </a:r>
          </a:p>
          <a:p>
            <a:endParaRPr lang="tr-TR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A6197460-C5CB-6945-FE29-BCD6D22EF6FC}"/>
              </a:ext>
            </a:extLst>
          </p:cNvPr>
          <p:cNvSpPr txBox="1"/>
          <p:nvPr/>
        </p:nvSpPr>
        <p:spPr>
          <a:xfrm>
            <a:off x="10113720" y="6073383"/>
            <a:ext cx="2289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 err="1">
                <a:solidFill>
                  <a:srgbClr val="0D0D0D"/>
                </a:solidFill>
                <a:effectLst/>
                <a:latin typeface="Söhne"/>
              </a:rPr>
              <a:t>XGBoost</a:t>
            </a:r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 Modelinin Oluşturulması ve Eğitilmesi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82035603-AD51-71DB-D59F-A3CC05729B0E}"/>
              </a:ext>
            </a:extLst>
          </p:cNvPr>
          <p:cNvSpPr txBox="1"/>
          <p:nvPr/>
        </p:nvSpPr>
        <p:spPr>
          <a:xfrm>
            <a:off x="10741358" y="7102134"/>
            <a:ext cx="1785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Modelin Değerlendirilmesi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35696731-CF3E-D43D-B15E-5F1F3A01C2FE}"/>
              </a:ext>
            </a:extLst>
          </p:cNvPr>
          <p:cNvSpPr txBox="1"/>
          <p:nvPr/>
        </p:nvSpPr>
        <p:spPr>
          <a:xfrm>
            <a:off x="1015197" y="1990593"/>
            <a:ext cx="5660020" cy="417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5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count_classes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tr-TR" sz="165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pd</a:t>
            </a:r>
            <a:r>
              <a:rPr lang="tr-TR" sz="16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165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value_counts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165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tr-TR" sz="16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'Class'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], </a:t>
            </a:r>
            <a:r>
              <a:rPr lang="tr-TR" sz="165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sort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tr-TR" sz="165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True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sz="165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count_classes</a:t>
            </a:r>
            <a:r>
              <a:rPr lang="tr-TR" sz="16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165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plot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165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kind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tr-TR" sz="16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'bar'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sz="165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rot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tr-TR" sz="165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0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sz="165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16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165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16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sz="165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Hastalikli</a:t>
            </a:r>
            <a:r>
              <a:rPr lang="tr-TR" sz="16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ve </a:t>
            </a:r>
            <a:r>
              <a:rPr lang="tr-TR" sz="165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Saglikli</a:t>
            </a:r>
            <a:r>
              <a:rPr lang="tr-TR" sz="16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Veri </a:t>
            </a:r>
            <a:r>
              <a:rPr lang="tr-TR" sz="165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Sayisi</a:t>
            </a:r>
            <a:r>
              <a:rPr lang="tr-TR" sz="16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sz="165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16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165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xticks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165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range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165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2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), [</a:t>
            </a:r>
            <a:r>
              <a:rPr lang="tr-TR" sz="16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tr-TR" sz="165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Saglikli</a:t>
            </a:r>
            <a:r>
              <a:rPr lang="tr-TR" sz="16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sz="16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tr-TR" sz="165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Hastalikli</a:t>
            </a:r>
            <a:r>
              <a:rPr lang="tr-TR" sz="16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tr-TR" sz="165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16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165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xlabel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16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"Durum"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sz="165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16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165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ylabel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16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"Frekans"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sz="165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16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165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show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()</a:t>
            </a:r>
          </a:p>
          <a:p>
            <a:b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tr-TR" sz="165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sns</a:t>
            </a:r>
            <a:r>
              <a:rPr lang="tr-TR" sz="16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165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countplot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165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x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tr-TR" sz="16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'Class'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sz="165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tr-TR" sz="165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sz="165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16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165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16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sz="165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Hastalikli</a:t>
            </a:r>
            <a:r>
              <a:rPr lang="tr-TR" sz="16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ve </a:t>
            </a:r>
            <a:r>
              <a:rPr lang="tr-TR" sz="165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Saglikli</a:t>
            </a:r>
            <a:r>
              <a:rPr lang="tr-TR" sz="16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Veri </a:t>
            </a:r>
            <a:r>
              <a:rPr lang="tr-TR" sz="165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Sayisi</a:t>
            </a:r>
            <a:r>
              <a:rPr lang="tr-TR" sz="16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sz="165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16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165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xlabel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16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"Durum"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sz="165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16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165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ylabel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16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"Frekans"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sz="165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16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165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show</a:t>
            </a:r>
            <a:r>
              <a:rPr lang="tr-TR" sz="16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()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1686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3B2FC6-F610-CD97-549C-AF662AE0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BE8C193-BB2B-6879-EB47-BC970AEE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793972D5-BE53-1788-6578-97D7972B6427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33333233233</a:t>
            </a:r>
          </a:p>
        </p:txBody>
      </p:sp>
      <p:sp>
        <p:nvSpPr>
          <p:cNvPr id="5" name="Akış Çizelgesi: Bağlayıcı 4">
            <a:extLst>
              <a:ext uri="{FF2B5EF4-FFF2-40B4-BE49-F238E27FC236}">
                <a16:creationId xmlns:a16="http://schemas.microsoft.com/office/drawing/2014/main" id="{62390174-C669-381F-2549-2B1CABB9A76E}"/>
              </a:ext>
            </a:extLst>
          </p:cNvPr>
          <p:cNvSpPr/>
          <p:nvPr/>
        </p:nvSpPr>
        <p:spPr>
          <a:xfrm rot="5400000">
            <a:off x="8740589" y="-502904"/>
            <a:ext cx="8579223" cy="8511988"/>
          </a:xfrm>
          <a:prstGeom prst="flowChartConnector">
            <a:avLst/>
          </a:prstGeom>
          <a:noFill/>
          <a:ln>
            <a:gradFill flip="none" rotWithShape="1">
              <a:gsLst>
                <a:gs pos="61000">
                  <a:schemeClr val="tx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 </a:t>
            </a:r>
          </a:p>
        </p:txBody>
      </p:sp>
      <p:sp>
        <p:nvSpPr>
          <p:cNvPr id="7" name="Akış Çizelgesi: Bağlayıcı 6">
            <a:extLst>
              <a:ext uri="{FF2B5EF4-FFF2-40B4-BE49-F238E27FC236}">
                <a16:creationId xmlns:a16="http://schemas.microsoft.com/office/drawing/2014/main" id="{68DE1AD1-055A-363C-FA2F-E64E6AAB97B5}"/>
              </a:ext>
            </a:extLst>
          </p:cNvPr>
          <p:cNvSpPr/>
          <p:nvPr/>
        </p:nvSpPr>
        <p:spPr>
          <a:xfrm>
            <a:off x="9777504" y="681036"/>
            <a:ext cx="308328" cy="346869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Akış Çizelgesi: Bağlayıcı 7">
            <a:extLst>
              <a:ext uri="{FF2B5EF4-FFF2-40B4-BE49-F238E27FC236}">
                <a16:creationId xmlns:a16="http://schemas.microsoft.com/office/drawing/2014/main" id="{8D0CD403-D57F-25A4-E496-387B56728782}"/>
              </a:ext>
            </a:extLst>
          </p:cNvPr>
          <p:cNvSpPr/>
          <p:nvPr/>
        </p:nvSpPr>
        <p:spPr>
          <a:xfrm>
            <a:off x="8972325" y="1892727"/>
            <a:ext cx="346943" cy="39031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Akış Çizelgesi: Bağlayıcı 8">
            <a:extLst>
              <a:ext uri="{FF2B5EF4-FFF2-40B4-BE49-F238E27FC236}">
                <a16:creationId xmlns:a16="http://schemas.microsoft.com/office/drawing/2014/main" id="{3F7FE3D1-4934-8644-E08F-FC1AB325E871}"/>
              </a:ext>
            </a:extLst>
          </p:cNvPr>
          <p:cNvSpPr/>
          <p:nvPr/>
        </p:nvSpPr>
        <p:spPr>
          <a:xfrm>
            <a:off x="8541652" y="3310988"/>
            <a:ext cx="465108" cy="523247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Akış Çizelgesi: Bağlayıcı 9">
            <a:extLst>
              <a:ext uri="{FF2B5EF4-FFF2-40B4-BE49-F238E27FC236}">
                <a16:creationId xmlns:a16="http://schemas.microsoft.com/office/drawing/2014/main" id="{8E6499D3-6F62-8580-A6ED-FDCCE2114EF9}"/>
              </a:ext>
            </a:extLst>
          </p:cNvPr>
          <p:cNvSpPr/>
          <p:nvPr/>
        </p:nvSpPr>
        <p:spPr>
          <a:xfrm>
            <a:off x="8811310" y="5018937"/>
            <a:ext cx="346944" cy="390312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Akış Çizelgesi: Bağlayıcı 10">
            <a:extLst>
              <a:ext uri="{FF2B5EF4-FFF2-40B4-BE49-F238E27FC236}">
                <a16:creationId xmlns:a16="http://schemas.microsoft.com/office/drawing/2014/main" id="{8CEE56BF-D99F-A50C-8116-37926EF6E34B}"/>
              </a:ext>
            </a:extLst>
          </p:cNvPr>
          <p:cNvSpPr/>
          <p:nvPr/>
        </p:nvSpPr>
        <p:spPr>
          <a:xfrm>
            <a:off x="9530094" y="6279150"/>
            <a:ext cx="372858" cy="41946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: Üst Köşelerinden Biri Yuvarlatılmış, Biri Kesik 11">
            <a:extLst>
              <a:ext uri="{FF2B5EF4-FFF2-40B4-BE49-F238E27FC236}">
                <a16:creationId xmlns:a16="http://schemas.microsoft.com/office/drawing/2014/main" id="{E1B8C58B-D0A9-7BEA-7CFB-3927F0EAD4F4}"/>
              </a:ext>
            </a:extLst>
          </p:cNvPr>
          <p:cNvSpPr/>
          <p:nvPr/>
        </p:nvSpPr>
        <p:spPr>
          <a:xfrm>
            <a:off x="838200" y="1448751"/>
            <a:ext cx="6126480" cy="4728212"/>
          </a:xfrm>
          <a:prstGeom prst="snip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CBE9ED87-2388-787E-0C22-E608B2C56864}"/>
              </a:ext>
            </a:extLst>
          </p:cNvPr>
          <p:cNvSpPr txBox="1"/>
          <p:nvPr/>
        </p:nvSpPr>
        <p:spPr>
          <a:xfrm>
            <a:off x="10066918" y="681036"/>
            <a:ext cx="21250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Veri Kümesini Yükleme ve Ön İşleme</a:t>
            </a:r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41B164C-F2DB-B2D6-1C95-4AA6EC3FC1C3}"/>
              </a:ext>
            </a:extLst>
          </p:cNvPr>
          <p:cNvSpPr txBox="1"/>
          <p:nvPr/>
        </p:nvSpPr>
        <p:spPr>
          <a:xfrm>
            <a:off x="2816063" y="701751"/>
            <a:ext cx="48465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Veri Ön İşleme</a:t>
            </a:r>
          </a:p>
          <a:p>
            <a:endParaRPr lang="tr-TR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B80FA840-EA22-7E37-D9D5-D29BE557EA79}"/>
              </a:ext>
            </a:extLst>
          </p:cNvPr>
          <p:cNvSpPr txBox="1"/>
          <p:nvPr/>
        </p:nvSpPr>
        <p:spPr>
          <a:xfrm>
            <a:off x="9431309" y="1919583"/>
            <a:ext cx="2753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800" b="1" i="0" dirty="0">
                <a:solidFill>
                  <a:srgbClr val="0D0D0D"/>
                </a:solidFill>
                <a:effectLst/>
                <a:latin typeface="Söhne"/>
              </a:rPr>
              <a:t>Veri Görselleştirme</a:t>
            </a:r>
          </a:p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65496B3-7DD9-132D-0D5F-CA62BAFF814D}"/>
              </a:ext>
            </a:extLst>
          </p:cNvPr>
          <p:cNvSpPr txBox="1"/>
          <p:nvPr/>
        </p:nvSpPr>
        <p:spPr>
          <a:xfrm>
            <a:off x="9006760" y="3319324"/>
            <a:ext cx="48465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Veri Ön İşleme</a:t>
            </a:r>
          </a:p>
          <a:p>
            <a:endParaRPr lang="tr-TR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C0E16C70-B034-D452-8271-4CB782B5A67B}"/>
              </a:ext>
            </a:extLst>
          </p:cNvPr>
          <p:cNvSpPr txBox="1"/>
          <p:nvPr/>
        </p:nvSpPr>
        <p:spPr>
          <a:xfrm>
            <a:off x="9195358" y="5060067"/>
            <a:ext cx="275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800" b="1" i="0" dirty="0" err="1">
                <a:solidFill>
                  <a:srgbClr val="0D0D0D"/>
                </a:solidFill>
                <a:effectLst/>
                <a:latin typeface="Söhne"/>
              </a:rPr>
              <a:t>XGBoost</a:t>
            </a:r>
            <a:r>
              <a:rPr lang="tr-TR" sz="1800" b="1" i="0" dirty="0">
                <a:solidFill>
                  <a:srgbClr val="0D0D0D"/>
                </a:solidFill>
                <a:effectLst/>
                <a:latin typeface="Söhne"/>
              </a:rPr>
              <a:t> Modelinin Oluşturulması ve Eğitilmesi</a:t>
            </a:r>
          </a:p>
          <a:p>
            <a:endParaRPr lang="tr-TR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A6197460-C5CB-6945-FE29-BCD6D22EF6FC}"/>
              </a:ext>
            </a:extLst>
          </p:cNvPr>
          <p:cNvSpPr txBox="1"/>
          <p:nvPr/>
        </p:nvSpPr>
        <p:spPr>
          <a:xfrm>
            <a:off x="10085832" y="6161435"/>
            <a:ext cx="1785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Modelin Değerlendirilmesi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5F5E4207-AC27-9366-1D75-3AD76B375A5D}"/>
              </a:ext>
            </a:extLst>
          </p:cNvPr>
          <p:cNvSpPr txBox="1"/>
          <p:nvPr/>
        </p:nvSpPr>
        <p:spPr>
          <a:xfrm>
            <a:off x="10978611" y="7016578"/>
            <a:ext cx="17855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dirty="0">
                <a:solidFill>
                  <a:srgbClr val="0D0D0D"/>
                </a:solidFill>
                <a:latin typeface="Söhne"/>
              </a:rPr>
              <a:t>Karmaşıklık</a:t>
            </a:r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1600" b="1" i="0" dirty="0" err="1">
                <a:solidFill>
                  <a:srgbClr val="0D0D0D"/>
                </a:solidFill>
                <a:effectLst/>
                <a:latin typeface="Söhne"/>
              </a:rPr>
              <a:t>Matrix</a:t>
            </a:r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 ve Performans Metriklerinin Görselleştirilmesi</a:t>
            </a: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F731310D-0182-7C21-1A2D-03C622484AAE}"/>
              </a:ext>
            </a:extLst>
          </p:cNvPr>
          <p:cNvSpPr txBox="1"/>
          <p:nvPr/>
        </p:nvSpPr>
        <p:spPr>
          <a:xfrm>
            <a:off x="10635840" y="-548540"/>
            <a:ext cx="247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Gerekli Kütüphanelerin Yüklenmesi</a:t>
            </a:r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E18D4974-F64D-70EE-B91F-0291F7509462}"/>
              </a:ext>
            </a:extLst>
          </p:cNvPr>
          <p:cNvSpPr txBox="1"/>
          <p:nvPr/>
        </p:nvSpPr>
        <p:spPr>
          <a:xfrm>
            <a:off x="1059032" y="1892727"/>
            <a:ext cx="546987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total_data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tr-TR" sz="16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16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sz="16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print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"Toplam veri sayısı:"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sz="16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total_data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sz="16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print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16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1600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info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())</a:t>
            </a:r>
          </a:p>
          <a:p>
            <a:r>
              <a:rPr lang="tr-TR" sz="16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tr-TR" sz="16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16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replace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"?"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sz="16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np</a:t>
            </a:r>
            <a:r>
              <a:rPr lang="tr-TR" sz="16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16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nan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sz="16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inplace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tr-TR" sz="16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True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sz="16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tr-TR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Bare</a:t>
            </a:r>
            <a:r>
              <a:rPr lang="tr-TR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160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Nuclei</a:t>
            </a:r>
            <a:r>
              <a:rPr lang="tr-TR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 = </a:t>
            </a:r>
            <a:r>
              <a:rPr lang="tr-TR" sz="16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tr-TR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Bare</a:t>
            </a:r>
            <a:r>
              <a:rPr lang="tr-TR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160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Nuclei</a:t>
            </a:r>
            <a:r>
              <a:rPr lang="tr-TR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].</a:t>
            </a:r>
            <a:r>
              <a:rPr lang="tr-TR" sz="16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astype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16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  </a:t>
            </a:r>
          </a:p>
          <a:p>
            <a:r>
              <a:rPr lang="tr-TR" sz="16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tr-TR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Bare</a:t>
            </a:r>
            <a:r>
              <a:rPr lang="tr-TR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160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Nuclei</a:t>
            </a:r>
            <a:r>
              <a:rPr lang="tr-TR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 = </a:t>
            </a:r>
            <a:r>
              <a:rPr lang="tr-TR" sz="16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tr-TR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Bare</a:t>
            </a:r>
            <a:r>
              <a:rPr lang="tr-TR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160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Nuclei</a:t>
            </a:r>
            <a:r>
              <a:rPr lang="tr-TR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].</a:t>
            </a:r>
            <a:r>
              <a:rPr lang="tr-TR" sz="16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fillna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16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tr-TR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Bare</a:t>
            </a:r>
            <a:r>
              <a:rPr lang="tr-TR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160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Nuclei</a:t>
            </a:r>
            <a:r>
              <a:rPr lang="tr-TR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].</a:t>
            </a:r>
            <a:r>
              <a:rPr lang="tr-TR" sz="16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median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())</a:t>
            </a:r>
          </a:p>
          <a:p>
            <a:r>
              <a:rPr lang="tr-TR" sz="16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tr-TR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Bare</a:t>
            </a:r>
            <a:r>
              <a:rPr lang="tr-TR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160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Nuclei</a:t>
            </a:r>
            <a:r>
              <a:rPr lang="tr-TR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 = </a:t>
            </a:r>
            <a:r>
              <a:rPr lang="tr-TR" sz="16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tr-TR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Bare</a:t>
            </a:r>
            <a:r>
              <a:rPr lang="tr-TR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160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Nuclei</a:t>
            </a:r>
            <a:r>
              <a:rPr lang="tr-TR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].</a:t>
            </a:r>
            <a:r>
              <a:rPr lang="tr-TR" sz="16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astype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16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int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sz="16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tr-TR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"Class"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 = </a:t>
            </a:r>
            <a:r>
              <a:rPr lang="tr-TR" sz="16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tr-TR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"Class"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].</a:t>
            </a:r>
            <a:r>
              <a:rPr lang="tr-TR" sz="16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map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({</a:t>
            </a:r>
            <a:r>
              <a:rPr lang="tr-TR" sz="16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2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tr-TR" sz="16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0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sz="16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4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tr-TR" sz="16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</a:t>
            </a:r>
            <a:r>
              <a:rPr lang="tr-TR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})</a:t>
            </a:r>
          </a:p>
          <a:p>
            <a:r>
              <a:rPr lang="en-US" sz="1600" b="0" dirty="0">
                <a:solidFill>
                  <a:srgbClr val="4FC1F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en-US" sz="16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drop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([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"Sample code number"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"Class"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],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axis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y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"Class"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endParaRPr lang="tr-TR" sz="16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X_train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X_test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y_train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y_test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train_test_split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4FC1F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y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test_size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0.2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random_state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42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sz="16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endParaRPr lang="tr-TR" sz="16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801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3B2FC6-F610-CD97-549C-AF662AE0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BE8C193-BB2B-6879-EB47-BC970AEE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793972D5-BE53-1788-6578-97D7972B6427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33333233233</a:t>
            </a:r>
          </a:p>
        </p:txBody>
      </p:sp>
      <p:sp>
        <p:nvSpPr>
          <p:cNvPr id="5" name="Akış Çizelgesi: Bağlayıcı 4">
            <a:extLst>
              <a:ext uri="{FF2B5EF4-FFF2-40B4-BE49-F238E27FC236}">
                <a16:creationId xmlns:a16="http://schemas.microsoft.com/office/drawing/2014/main" id="{62390174-C669-381F-2549-2B1CABB9A76E}"/>
              </a:ext>
            </a:extLst>
          </p:cNvPr>
          <p:cNvSpPr/>
          <p:nvPr/>
        </p:nvSpPr>
        <p:spPr>
          <a:xfrm rot="5400000">
            <a:off x="8740589" y="-502904"/>
            <a:ext cx="8579223" cy="8511988"/>
          </a:xfrm>
          <a:prstGeom prst="flowChartConnector">
            <a:avLst/>
          </a:prstGeom>
          <a:noFill/>
          <a:ln>
            <a:gradFill flip="none" rotWithShape="1">
              <a:gsLst>
                <a:gs pos="61000">
                  <a:schemeClr val="tx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 </a:t>
            </a:r>
          </a:p>
        </p:txBody>
      </p:sp>
      <p:sp>
        <p:nvSpPr>
          <p:cNvPr id="7" name="Akış Çizelgesi: Bağlayıcı 6">
            <a:extLst>
              <a:ext uri="{FF2B5EF4-FFF2-40B4-BE49-F238E27FC236}">
                <a16:creationId xmlns:a16="http://schemas.microsoft.com/office/drawing/2014/main" id="{68DE1AD1-055A-363C-FA2F-E64E6AAB97B5}"/>
              </a:ext>
            </a:extLst>
          </p:cNvPr>
          <p:cNvSpPr/>
          <p:nvPr/>
        </p:nvSpPr>
        <p:spPr>
          <a:xfrm>
            <a:off x="9777504" y="681036"/>
            <a:ext cx="308328" cy="346869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Akış Çizelgesi: Bağlayıcı 7">
            <a:extLst>
              <a:ext uri="{FF2B5EF4-FFF2-40B4-BE49-F238E27FC236}">
                <a16:creationId xmlns:a16="http://schemas.microsoft.com/office/drawing/2014/main" id="{8D0CD403-D57F-25A4-E496-387B56728782}"/>
              </a:ext>
            </a:extLst>
          </p:cNvPr>
          <p:cNvSpPr/>
          <p:nvPr/>
        </p:nvSpPr>
        <p:spPr>
          <a:xfrm>
            <a:off x="8972325" y="1892727"/>
            <a:ext cx="346943" cy="39031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Akış Çizelgesi: Bağlayıcı 8">
            <a:extLst>
              <a:ext uri="{FF2B5EF4-FFF2-40B4-BE49-F238E27FC236}">
                <a16:creationId xmlns:a16="http://schemas.microsoft.com/office/drawing/2014/main" id="{3F7FE3D1-4934-8644-E08F-FC1AB325E871}"/>
              </a:ext>
            </a:extLst>
          </p:cNvPr>
          <p:cNvSpPr/>
          <p:nvPr/>
        </p:nvSpPr>
        <p:spPr>
          <a:xfrm>
            <a:off x="8541652" y="3310988"/>
            <a:ext cx="465108" cy="523247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Akış Çizelgesi: Bağlayıcı 9">
            <a:extLst>
              <a:ext uri="{FF2B5EF4-FFF2-40B4-BE49-F238E27FC236}">
                <a16:creationId xmlns:a16="http://schemas.microsoft.com/office/drawing/2014/main" id="{8E6499D3-6F62-8580-A6ED-FDCCE2114EF9}"/>
              </a:ext>
            </a:extLst>
          </p:cNvPr>
          <p:cNvSpPr/>
          <p:nvPr/>
        </p:nvSpPr>
        <p:spPr>
          <a:xfrm>
            <a:off x="8811310" y="5018937"/>
            <a:ext cx="346944" cy="390312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Akış Çizelgesi: Bağlayıcı 10">
            <a:extLst>
              <a:ext uri="{FF2B5EF4-FFF2-40B4-BE49-F238E27FC236}">
                <a16:creationId xmlns:a16="http://schemas.microsoft.com/office/drawing/2014/main" id="{8CEE56BF-D99F-A50C-8116-37926EF6E34B}"/>
              </a:ext>
            </a:extLst>
          </p:cNvPr>
          <p:cNvSpPr/>
          <p:nvPr/>
        </p:nvSpPr>
        <p:spPr>
          <a:xfrm>
            <a:off x="9530094" y="6279150"/>
            <a:ext cx="372858" cy="41946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: Üst Köşelerinden Biri Yuvarlatılmış, Biri Kesik 11">
            <a:extLst>
              <a:ext uri="{FF2B5EF4-FFF2-40B4-BE49-F238E27FC236}">
                <a16:creationId xmlns:a16="http://schemas.microsoft.com/office/drawing/2014/main" id="{E1B8C58B-D0A9-7BEA-7CFB-3927F0EAD4F4}"/>
              </a:ext>
            </a:extLst>
          </p:cNvPr>
          <p:cNvSpPr/>
          <p:nvPr/>
        </p:nvSpPr>
        <p:spPr>
          <a:xfrm>
            <a:off x="838200" y="1448751"/>
            <a:ext cx="6126480" cy="4728212"/>
          </a:xfrm>
          <a:prstGeom prst="snip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CBE9ED87-2388-787E-0C22-E608B2C56864}"/>
              </a:ext>
            </a:extLst>
          </p:cNvPr>
          <p:cNvSpPr txBox="1"/>
          <p:nvPr/>
        </p:nvSpPr>
        <p:spPr>
          <a:xfrm>
            <a:off x="10066918" y="681036"/>
            <a:ext cx="21250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Veri Görselleştirme</a:t>
            </a:r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41B164C-F2DB-B2D6-1C95-4AA6EC3FC1C3}"/>
              </a:ext>
            </a:extLst>
          </p:cNvPr>
          <p:cNvSpPr txBox="1"/>
          <p:nvPr/>
        </p:nvSpPr>
        <p:spPr>
          <a:xfrm>
            <a:off x="1589397" y="434814"/>
            <a:ext cx="4846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i="0" dirty="0" err="1">
                <a:solidFill>
                  <a:srgbClr val="0D0D0D"/>
                </a:solidFill>
                <a:effectLst/>
                <a:latin typeface="Söhne"/>
              </a:rPr>
              <a:t>XGBoost</a:t>
            </a:r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 Modelinin Oluşturulması ve Eğitilmesi</a:t>
            </a:r>
          </a:p>
          <a:p>
            <a:endParaRPr lang="tr-TR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B80FA840-EA22-7E37-D9D5-D29BE557EA79}"/>
              </a:ext>
            </a:extLst>
          </p:cNvPr>
          <p:cNvSpPr txBox="1"/>
          <p:nvPr/>
        </p:nvSpPr>
        <p:spPr>
          <a:xfrm>
            <a:off x="9431309" y="1919583"/>
            <a:ext cx="2753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800" b="1" i="0" dirty="0">
                <a:solidFill>
                  <a:srgbClr val="0D0D0D"/>
                </a:solidFill>
                <a:effectLst/>
                <a:latin typeface="Söhne"/>
              </a:rPr>
              <a:t>Veri Ön İşleme</a:t>
            </a:r>
          </a:p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65496B3-7DD9-132D-0D5F-CA62BAFF814D}"/>
              </a:ext>
            </a:extLst>
          </p:cNvPr>
          <p:cNvSpPr txBox="1"/>
          <p:nvPr/>
        </p:nvSpPr>
        <p:spPr>
          <a:xfrm>
            <a:off x="8976704" y="3028134"/>
            <a:ext cx="2941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400" b="1" i="0" dirty="0" err="1">
                <a:solidFill>
                  <a:srgbClr val="0D0D0D"/>
                </a:solidFill>
                <a:effectLst/>
                <a:latin typeface="Söhne"/>
              </a:rPr>
              <a:t>XGBoost</a:t>
            </a:r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 Modelinin Oluşturulması ve Eğitilmesi</a:t>
            </a:r>
          </a:p>
          <a:p>
            <a:endParaRPr lang="tr-TR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C0E16C70-B034-D452-8271-4CB782B5A67B}"/>
              </a:ext>
            </a:extLst>
          </p:cNvPr>
          <p:cNvSpPr txBox="1"/>
          <p:nvPr/>
        </p:nvSpPr>
        <p:spPr>
          <a:xfrm>
            <a:off x="9187118" y="5002887"/>
            <a:ext cx="2753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800" b="1" i="0" dirty="0">
                <a:solidFill>
                  <a:srgbClr val="0D0D0D"/>
                </a:solidFill>
                <a:effectLst/>
                <a:latin typeface="Söhne"/>
              </a:rPr>
              <a:t>Modelin Değerlendirilmesi</a:t>
            </a:r>
          </a:p>
          <a:p>
            <a:endParaRPr lang="tr-TR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A6197460-C5CB-6945-FE29-BCD6D22EF6FC}"/>
              </a:ext>
            </a:extLst>
          </p:cNvPr>
          <p:cNvSpPr txBox="1"/>
          <p:nvPr/>
        </p:nvSpPr>
        <p:spPr>
          <a:xfrm>
            <a:off x="10154697" y="5849237"/>
            <a:ext cx="17855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dirty="0">
                <a:solidFill>
                  <a:srgbClr val="0D0D0D"/>
                </a:solidFill>
                <a:latin typeface="Söhne"/>
              </a:rPr>
              <a:t>Karmaşıklık</a:t>
            </a:r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1600" b="1" i="0" dirty="0" err="1">
                <a:solidFill>
                  <a:srgbClr val="0D0D0D"/>
                </a:solidFill>
                <a:effectLst/>
                <a:latin typeface="Söhne"/>
              </a:rPr>
              <a:t>Matrix</a:t>
            </a:r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 ve Performans Metriklerinin Görselleştirilmesi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2A1C3AE1-AD4B-0674-75AA-6FBF61E6735E}"/>
              </a:ext>
            </a:extLst>
          </p:cNvPr>
          <p:cNvSpPr txBox="1"/>
          <p:nvPr/>
        </p:nvSpPr>
        <p:spPr>
          <a:xfrm>
            <a:off x="11353800" y="7281395"/>
            <a:ext cx="17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Performans Metriklerinin Gösterilmesi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1E8BB322-F2DD-E2A9-AAAA-615F83E2812F}"/>
              </a:ext>
            </a:extLst>
          </p:cNvPr>
          <p:cNvSpPr txBox="1"/>
          <p:nvPr/>
        </p:nvSpPr>
        <p:spPr>
          <a:xfrm>
            <a:off x="11014276" y="-583905"/>
            <a:ext cx="21250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Veri Kümesini Yükleme ve Ön İşleme</a:t>
            </a:r>
          </a:p>
          <a:p>
            <a:endParaRPr lang="tr-TR" dirty="0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27C1F75D-1EF4-B4EA-6879-D0094D1F706F}"/>
              </a:ext>
            </a:extLst>
          </p:cNvPr>
          <p:cNvSpPr txBox="1"/>
          <p:nvPr/>
        </p:nvSpPr>
        <p:spPr>
          <a:xfrm>
            <a:off x="1362050" y="2748705"/>
            <a:ext cx="53012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model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XGBClassifier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20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use_label_encoder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tr-TR" sz="2000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False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sz="20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eval_metric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tr-TR" sz="20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tr-TR" sz="200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logloss</a:t>
            </a:r>
            <a:r>
              <a:rPr lang="tr-TR" sz="20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tr-TR" sz="20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model</a:t>
            </a:r>
            <a:r>
              <a:rPr lang="tr-TR" sz="20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.fit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20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X_train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sz="20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y_train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tr-TR" sz="20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y_pred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tr-TR" sz="20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model</a:t>
            </a:r>
            <a:r>
              <a:rPr lang="tr-TR" sz="20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.predict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20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X_test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91002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3B2FC6-F610-CD97-549C-AF662AE0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BE8C193-BB2B-6879-EB47-BC970AEE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793972D5-BE53-1788-6578-97D7972B6427}"/>
              </a:ext>
            </a:extLst>
          </p:cNvPr>
          <p:cNvSpPr/>
          <p:nvPr/>
        </p:nvSpPr>
        <p:spPr>
          <a:xfrm>
            <a:off x="0" y="-11478"/>
            <a:ext cx="12192001" cy="6858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33333233233</a:t>
            </a:r>
          </a:p>
        </p:txBody>
      </p:sp>
      <p:sp>
        <p:nvSpPr>
          <p:cNvPr id="5" name="Akış Çizelgesi: Bağlayıcı 4">
            <a:extLst>
              <a:ext uri="{FF2B5EF4-FFF2-40B4-BE49-F238E27FC236}">
                <a16:creationId xmlns:a16="http://schemas.microsoft.com/office/drawing/2014/main" id="{62390174-C669-381F-2549-2B1CABB9A76E}"/>
              </a:ext>
            </a:extLst>
          </p:cNvPr>
          <p:cNvSpPr/>
          <p:nvPr/>
        </p:nvSpPr>
        <p:spPr>
          <a:xfrm rot="5400000">
            <a:off x="8740589" y="-502904"/>
            <a:ext cx="8579223" cy="8511988"/>
          </a:xfrm>
          <a:prstGeom prst="flowChartConnector">
            <a:avLst/>
          </a:prstGeom>
          <a:noFill/>
          <a:ln>
            <a:gradFill flip="none" rotWithShape="1">
              <a:gsLst>
                <a:gs pos="61000">
                  <a:schemeClr val="tx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 </a:t>
            </a:r>
          </a:p>
        </p:txBody>
      </p:sp>
      <p:sp>
        <p:nvSpPr>
          <p:cNvPr id="7" name="Akış Çizelgesi: Bağlayıcı 6">
            <a:extLst>
              <a:ext uri="{FF2B5EF4-FFF2-40B4-BE49-F238E27FC236}">
                <a16:creationId xmlns:a16="http://schemas.microsoft.com/office/drawing/2014/main" id="{68DE1AD1-055A-363C-FA2F-E64E6AAB97B5}"/>
              </a:ext>
            </a:extLst>
          </p:cNvPr>
          <p:cNvSpPr/>
          <p:nvPr/>
        </p:nvSpPr>
        <p:spPr>
          <a:xfrm>
            <a:off x="9777504" y="681036"/>
            <a:ext cx="308328" cy="346869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Akış Çizelgesi: Bağlayıcı 7">
            <a:extLst>
              <a:ext uri="{FF2B5EF4-FFF2-40B4-BE49-F238E27FC236}">
                <a16:creationId xmlns:a16="http://schemas.microsoft.com/office/drawing/2014/main" id="{8D0CD403-D57F-25A4-E496-387B56728782}"/>
              </a:ext>
            </a:extLst>
          </p:cNvPr>
          <p:cNvSpPr/>
          <p:nvPr/>
        </p:nvSpPr>
        <p:spPr>
          <a:xfrm>
            <a:off x="8972325" y="1892727"/>
            <a:ext cx="346943" cy="39031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Akış Çizelgesi: Bağlayıcı 8">
            <a:extLst>
              <a:ext uri="{FF2B5EF4-FFF2-40B4-BE49-F238E27FC236}">
                <a16:creationId xmlns:a16="http://schemas.microsoft.com/office/drawing/2014/main" id="{3F7FE3D1-4934-8644-E08F-FC1AB325E871}"/>
              </a:ext>
            </a:extLst>
          </p:cNvPr>
          <p:cNvSpPr/>
          <p:nvPr/>
        </p:nvSpPr>
        <p:spPr>
          <a:xfrm>
            <a:off x="8541652" y="3310988"/>
            <a:ext cx="465108" cy="523247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Akış Çizelgesi: Bağlayıcı 9">
            <a:extLst>
              <a:ext uri="{FF2B5EF4-FFF2-40B4-BE49-F238E27FC236}">
                <a16:creationId xmlns:a16="http://schemas.microsoft.com/office/drawing/2014/main" id="{8E6499D3-6F62-8580-A6ED-FDCCE2114EF9}"/>
              </a:ext>
            </a:extLst>
          </p:cNvPr>
          <p:cNvSpPr/>
          <p:nvPr/>
        </p:nvSpPr>
        <p:spPr>
          <a:xfrm>
            <a:off x="8811310" y="5018937"/>
            <a:ext cx="346944" cy="390312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Akış Çizelgesi: Bağlayıcı 10">
            <a:extLst>
              <a:ext uri="{FF2B5EF4-FFF2-40B4-BE49-F238E27FC236}">
                <a16:creationId xmlns:a16="http://schemas.microsoft.com/office/drawing/2014/main" id="{8CEE56BF-D99F-A50C-8116-37926EF6E34B}"/>
              </a:ext>
            </a:extLst>
          </p:cNvPr>
          <p:cNvSpPr/>
          <p:nvPr/>
        </p:nvSpPr>
        <p:spPr>
          <a:xfrm>
            <a:off x="9530094" y="6279150"/>
            <a:ext cx="372858" cy="41946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: Üst Köşelerinden Biri Yuvarlatılmış, Biri Kesik 11">
            <a:extLst>
              <a:ext uri="{FF2B5EF4-FFF2-40B4-BE49-F238E27FC236}">
                <a16:creationId xmlns:a16="http://schemas.microsoft.com/office/drawing/2014/main" id="{E1B8C58B-D0A9-7BEA-7CFB-3927F0EAD4F4}"/>
              </a:ext>
            </a:extLst>
          </p:cNvPr>
          <p:cNvSpPr/>
          <p:nvPr/>
        </p:nvSpPr>
        <p:spPr>
          <a:xfrm>
            <a:off x="838200" y="1448751"/>
            <a:ext cx="6126480" cy="4728212"/>
          </a:xfrm>
          <a:prstGeom prst="snip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CBE9ED87-2388-787E-0C22-E608B2C56864}"/>
              </a:ext>
            </a:extLst>
          </p:cNvPr>
          <p:cNvSpPr txBox="1"/>
          <p:nvPr/>
        </p:nvSpPr>
        <p:spPr>
          <a:xfrm>
            <a:off x="10066918" y="681036"/>
            <a:ext cx="21250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Veri Ön İşleme</a:t>
            </a:r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41B164C-F2DB-B2D6-1C95-4AA6EC3FC1C3}"/>
              </a:ext>
            </a:extLst>
          </p:cNvPr>
          <p:cNvSpPr txBox="1"/>
          <p:nvPr/>
        </p:nvSpPr>
        <p:spPr>
          <a:xfrm>
            <a:off x="2106168" y="619441"/>
            <a:ext cx="48465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Modelin Değerlendirilmesi</a:t>
            </a:r>
          </a:p>
          <a:p>
            <a:endParaRPr lang="tr-TR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B80FA840-EA22-7E37-D9D5-D29BE557EA79}"/>
              </a:ext>
            </a:extLst>
          </p:cNvPr>
          <p:cNvSpPr txBox="1"/>
          <p:nvPr/>
        </p:nvSpPr>
        <p:spPr>
          <a:xfrm>
            <a:off x="9451615" y="1782226"/>
            <a:ext cx="275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800" b="1" i="0" dirty="0" err="1">
                <a:solidFill>
                  <a:srgbClr val="0D0D0D"/>
                </a:solidFill>
                <a:effectLst/>
                <a:latin typeface="Söhne"/>
              </a:rPr>
              <a:t>XGBoost</a:t>
            </a:r>
            <a:r>
              <a:rPr lang="tr-TR" sz="1800" b="1" i="0" dirty="0">
                <a:solidFill>
                  <a:srgbClr val="0D0D0D"/>
                </a:solidFill>
                <a:effectLst/>
                <a:latin typeface="Söhne"/>
              </a:rPr>
              <a:t> Modelinin Oluşturulması ve Eğitilmesi</a:t>
            </a:r>
          </a:p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65496B3-7DD9-132D-0D5F-CA62BAFF814D}"/>
              </a:ext>
            </a:extLst>
          </p:cNvPr>
          <p:cNvSpPr txBox="1"/>
          <p:nvPr/>
        </p:nvSpPr>
        <p:spPr>
          <a:xfrm>
            <a:off x="9045883" y="3150936"/>
            <a:ext cx="29417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Modelin Değerlendirilmesi</a:t>
            </a:r>
          </a:p>
          <a:p>
            <a:endParaRPr lang="tr-TR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C0E16C70-B034-D452-8271-4CB782B5A67B}"/>
              </a:ext>
            </a:extLst>
          </p:cNvPr>
          <p:cNvSpPr txBox="1"/>
          <p:nvPr/>
        </p:nvSpPr>
        <p:spPr>
          <a:xfrm>
            <a:off x="9388746" y="4738036"/>
            <a:ext cx="2753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800" b="1" dirty="0">
                <a:solidFill>
                  <a:srgbClr val="0D0D0D"/>
                </a:solidFill>
                <a:latin typeface="Söhne"/>
              </a:rPr>
              <a:t>Karmaşıklık</a:t>
            </a:r>
            <a:r>
              <a:rPr lang="tr-TR" sz="18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1800" b="1" i="0" dirty="0" err="1">
                <a:solidFill>
                  <a:srgbClr val="0D0D0D"/>
                </a:solidFill>
                <a:effectLst/>
                <a:latin typeface="Söhne"/>
              </a:rPr>
              <a:t>Matrix</a:t>
            </a:r>
            <a:r>
              <a:rPr lang="tr-TR" sz="1800" b="1" i="0" dirty="0">
                <a:solidFill>
                  <a:srgbClr val="0D0D0D"/>
                </a:solidFill>
                <a:effectLst/>
                <a:latin typeface="Söhne"/>
              </a:rPr>
              <a:t> ve Performans Metriklerinin Görselleştirilmesi</a:t>
            </a:r>
          </a:p>
          <a:p>
            <a:endParaRPr lang="tr-TR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A6197460-C5CB-6945-FE29-BCD6D22EF6FC}"/>
              </a:ext>
            </a:extLst>
          </p:cNvPr>
          <p:cNvSpPr txBox="1"/>
          <p:nvPr/>
        </p:nvSpPr>
        <p:spPr>
          <a:xfrm>
            <a:off x="10154697" y="5849237"/>
            <a:ext cx="17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Performans Metriklerinin Gösterilmesi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2A1C3AE1-AD4B-0674-75AA-6FBF61E6735E}"/>
              </a:ext>
            </a:extLst>
          </p:cNvPr>
          <p:cNvSpPr txBox="1"/>
          <p:nvPr/>
        </p:nvSpPr>
        <p:spPr>
          <a:xfrm>
            <a:off x="11353800" y="7281395"/>
            <a:ext cx="17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Özelliklerin Dağılımını Görselleştirme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044D3B65-A784-52AA-8D1D-C211E6DEE495}"/>
              </a:ext>
            </a:extLst>
          </p:cNvPr>
          <p:cNvSpPr txBox="1"/>
          <p:nvPr/>
        </p:nvSpPr>
        <p:spPr>
          <a:xfrm>
            <a:off x="11184038" y="-352615"/>
            <a:ext cx="21250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Veri Görselleştirme</a:t>
            </a:r>
          </a:p>
          <a:p>
            <a:endParaRPr lang="tr-TR" dirty="0"/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6233FCD6-B03D-3112-D0CC-6CBF036BFA59}"/>
              </a:ext>
            </a:extLst>
          </p:cNvPr>
          <p:cNvSpPr txBox="1"/>
          <p:nvPr/>
        </p:nvSpPr>
        <p:spPr>
          <a:xfrm>
            <a:off x="970228" y="2243891"/>
            <a:ext cx="60140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accuracy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accuracy_score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y_test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y_pred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endParaRPr lang="tr-TR" sz="2400" b="0" dirty="0">
              <a:solidFill>
                <a:srgbClr val="9CDCFE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f1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f1_score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y_test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y_pred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endParaRPr lang="tr-TR" sz="2400" b="0" dirty="0">
              <a:solidFill>
                <a:srgbClr val="9CDCFE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precision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precision_score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y_test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y_pred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endParaRPr lang="tr-TR" sz="2400" b="0" dirty="0">
              <a:solidFill>
                <a:srgbClr val="9CDCFE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recall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recall_score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y_test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y_pred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394986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3B2FC6-F610-CD97-549C-AF662AE0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BE8C193-BB2B-6879-EB47-BC970AEE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793972D5-BE53-1788-6578-97D7972B6427}"/>
              </a:ext>
            </a:extLst>
          </p:cNvPr>
          <p:cNvSpPr/>
          <p:nvPr/>
        </p:nvSpPr>
        <p:spPr>
          <a:xfrm>
            <a:off x="0" y="-11478"/>
            <a:ext cx="12192001" cy="6858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33333233233</a:t>
            </a:r>
          </a:p>
        </p:txBody>
      </p:sp>
      <p:sp>
        <p:nvSpPr>
          <p:cNvPr id="5" name="Akış Çizelgesi: Bağlayıcı 4">
            <a:extLst>
              <a:ext uri="{FF2B5EF4-FFF2-40B4-BE49-F238E27FC236}">
                <a16:creationId xmlns:a16="http://schemas.microsoft.com/office/drawing/2014/main" id="{62390174-C669-381F-2549-2B1CABB9A76E}"/>
              </a:ext>
            </a:extLst>
          </p:cNvPr>
          <p:cNvSpPr/>
          <p:nvPr/>
        </p:nvSpPr>
        <p:spPr>
          <a:xfrm rot="5400000">
            <a:off x="8740589" y="-502904"/>
            <a:ext cx="8579223" cy="8511988"/>
          </a:xfrm>
          <a:prstGeom prst="flowChartConnector">
            <a:avLst/>
          </a:prstGeom>
          <a:noFill/>
          <a:ln>
            <a:gradFill flip="none" rotWithShape="1">
              <a:gsLst>
                <a:gs pos="61000">
                  <a:schemeClr val="tx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 </a:t>
            </a:r>
          </a:p>
        </p:txBody>
      </p:sp>
      <p:sp>
        <p:nvSpPr>
          <p:cNvPr id="7" name="Akış Çizelgesi: Bağlayıcı 6">
            <a:extLst>
              <a:ext uri="{FF2B5EF4-FFF2-40B4-BE49-F238E27FC236}">
                <a16:creationId xmlns:a16="http://schemas.microsoft.com/office/drawing/2014/main" id="{68DE1AD1-055A-363C-FA2F-E64E6AAB97B5}"/>
              </a:ext>
            </a:extLst>
          </p:cNvPr>
          <p:cNvSpPr/>
          <p:nvPr/>
        </p:nvSpPr>
        <p:spPr>
          <a:xfrm>
            <a:off x="9777504" y="681036"/>
            <a:ext cx="308328" cy="346869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Akış Çizelgesi: Bağlayıcı 7">
            <a:extLst>
              <a:ext uri="{FF2B5EF4-FFF2-40B4-BE49-F238E27FC236}">
                <a16:creationId xmlns:a16="http://schemas.microsoft.com/office/drawing/2014/main" id="{8D0CD403-D57F-25A4-E496-387B56728782}"/>
              </a:ext>
            </a:extLst>
          </p:cNvPr>
          <p:cNvSpPr/>
          <p:nvPr/>
        </p:nvSpPr>
        <p:spPr>
          <a:xfrm>
            <a:off x="8972325" y="1892727"/>
            <a:ext cx="346943" cy="39031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Akış Çizelgesi: Bağlayıcı 8">
            <a:extLst>
              <a:ext uri="{FF2B5EF4-FFF2-40B4-BE49-F238E27FC236}">
                <a16:creationId xmlns:a16="http://schemas.microsoft.com/office/drawing/2014/main" id="{3F7FE3D1-4934-8644-E08F-FC1AB325E871}"/>
              </a:ext>
            </a:extLst>
          </p:cNvPr>
          <p:cNvSpPr/>
          <p:nvPr/>
        </p:nvSpPr>
        <p:spPr>
          <a:xfrm>
            <a:off x="8541652" y="3310988"/>
            <a:ext cx="465108" cy="523247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Akış Çizelgesi: Bağlayıcı 9">
            <a:extLst>
              <a:ext uri="{FF2B5EF4-FFF2-40B4-BE49-F238E27FC236}">
                <a16:creationId xmlns:a16="http://schemas.microsoft.com/office/drawing/2014/main" id="{8E6499D3-6F62-8580-A6ED-FDCCE2114EF9}"/>
              </a:ext>
            </a:extLst>
          </p:cNvPr>
          <p:cNvSpPr/>
          <p:nvPr/>
        </p:nvSpPr>
        <p:spPr>
          <a:xfrm>
            <a:off x="8811310" y="5018937"/>
            <a:ext cx="346944" cy="390312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Akış Çizelgesi: Bağlayıcı 10">
            <a:extLst>
              <a:ext uri="{FF2B5EF4-FFF2-40B4-BE49-F238E27FC236}">
                <a16:creationId xmlns:a16="http://schemas.microsoft.com/office/drawing/2014/main" id="{8CEE56BF-D99F-A50C-8116-37926EF6E34B}"/>
              </a:ext>
            </a:extLst>
          </p:cNvPr>
          <p:cNvSpPr/>
          <p:nvPr/>
        </p:nvSpPr>
        <p:spPr>
          <a:xfrm>
            <a:off x="9530094" y="6279150"/>
            <a:ext cx="372858" cy="41946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: Üst Köşelerinden Biri Yuvarlatılmış, Biri Kesik 11">
            <a:extLst>
              <a:ext uri="{FF2B5EF4-FFF2-40B4-BE49-F238E27FC236}">
                <a16:creationId xmlns:a16="http://schemas.microsoft.com/office/drawing/2014/main" id="{E1B8C58B-D0A9-7BEA-7CFB-3927F0EAD4F4}"/>
              </a:ext>
            </a:extLst>
          </p:cNvPr>
          <p:cNvSpPr/>
          <p:nvPr/>
        </p:nvSpPr>
        <p:spPr>
          <a:xfrm>
            <a:off x="838200" y="1448751"/>
            <a:ext cx="6126480" cy="4728212"/>
          </a:xfrm>
          <a:prstGeom prst="snip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CBE9ED87-2388-787E-0C22-E608B2C56864}"/>
              </a:ext>
            </a:extLst>
          </p:cNvPr>
          <p:cNvSpPr txBox="1"/>
          <p:nvPr/>
        </p:nvSpPr>
        <p:spPr>
          <a:xfrm>
            <a:off x="10121497" y="482773"/>
            <a:ext cx="21250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 err="1">
                <a:solidFill>
                  <a:srgbClr val="0D0D0D"/>
                </a:solidFill>
                <a:effectLst/>
                <a:latin typeface="Söhne"/>
              </a:rPr>
              <a:t>XGBoost</a:t>
            </a:r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 Modelinin Oluşturulması ve Eğitilmesi</a:t>
            </a:r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41B164C-F2DB-B2D6-1C95-4AA6EC3FC1C3}"/>
              </a:ext>
            </a:extLst>
          </p:cNvPr>
          <p:cNvSpPr txBox="1"/>
          <p:nvPr/>
        </p:nvSpPr>
        <p:spPr>
          <a:xfrm>
            <a:off x="1551599" y="455107"/>
            <a:ext cx="4846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400" b="1" dirty="0">
                <a:solidFill>
                  <a:srgbClr val="0D0D0D"/>
                </a:solidFill>
                <a:latin typeface="Söhne"/>
              </a:rPr>
              <a:t>Karmaşıklık</a:t>
            </a:r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2400" b="1" i="0" dirty="0" err="1">
                <a:solidFill>
                  <a:srgbClr val="0D0D0D"/>
                </a:solidFill>
                <a:effectLst/>
                <a:latin typeface="Söhne"/>
              </a:rPr>
              <a:t>Matrix</a:t>
            </a:r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 ve Performans Metriklerinin Görselleştirilmesi</a:t>
            </a:r>
          </a:p>
          <a:p>
            <a:endParaRPr lang="tr-TR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B80FA840-EA22-7E37-D9D5-D29BE557EA79}"/>
              </a:ext>
            </a:extLst>
          </p:cNvPr>
          <p:cNvSpPr txBox="1"/>
          <p:nvPr/>
        </p:nvSpPr>
        <p:spPr>
          <a:xfrm>
            <a:off x="9438873" y="1890936"/>
            <a:ext cx="2753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800" b="1" i="0" dirty="0">
                <a:solidFill>
                  <a:srgbClr val="0D0D0D"/>
                </a:solidFill>
                <a:effectLst/>
                <a:latin typeface="Söhne"/>
              </a:rPr>
              <a:t>Modelin Değerlendirilmesi</a:t>
            </a:r>
          </a:p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65496B3-7DD9-132D-0D5F-CA62BAFF814D}"/>
              </a:ext>
            </a:extLst>
          </p:cNvPr>
          <p:cNvSpPr txBox="1"/>
          <p:nvPr/>
        </p:nvSpPr>
        <p:spPr>
          <a:xfrm>
            <a:off x="9045883" y="2770480"/>
            <a:ext cx="294172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400" b="1" dirty="0">
                <a:solidFill>
                  <a:srgbClr val="0D0D0D"/>
                </a:solidFill>
                <a:latin typeface="Söhne"/>
              </a:rPr>
              <a:t>Karmaşıklık</a:t>
            </a:r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2400" b="1" i="0" dirty="0" err="1">
                <a:solidFill>
                  <a:srgbClr val="0D0D0D"/>
                </a:solidFill>
                <a:effectLst/>
                <a:latin typeface="Söhne"/>
              </a:rPr>
              <a:t>Matrix</a:t>
            </a:r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 ve Performans Metriklerinin Görselleştirilmesi</a:t>
            </a:r>
          </a:p>
          <a:p>
            <a:endParaRPr lang="tr-TR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C0E16C70-B034-D452-8271-4CB782B5A67B}"/>
              </a:ext>
            </a:extLst>
          </p:cNvPr>
          <p:cNvSpPr txBox="1"/>
          <p:nvPr/>
        </p:nvSpPr>
        <p:spPr>
          <a:xfrm>
            <a:off x="9261913" y="4808500"/>
            <a:ext cx="275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800" b="1" i="0" dirty="0">
                <a:solidFill>
                  <a:srgbClr val="0D0D0D"/>
                </a:solidFill>
                <a:effectLst/>
                <a:latin typeface="Söhne"/>
              </a:rPr>
              <a:t>Performans Metriklerinin Gösterilmesi</a:t>
            </a:r>
          </a:p>
          <a:p>
            <a:endParaRPr lang="tr-TR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A6197460-C5CB-6945-FE29-BCD6D22EF6FC}"/>
              </a:ext>
            </a:extLst>
          </p:cNvPr>
          <p:cNvSpPr txBox="1"/>
          <p:nvPr/>
        </p:nvSpPr>
        <p:spPr>
          <a:xfrm>
            <a:off x="10115302" y="5896401"/>
            <a:ext cx="17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Özelliklerin Dağılımını Görselleştirme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2A1C3AE1-AD4B-0674-75AA-6FBF61E6735E}"/>
              </a:ext>
            </a:extLst>
          </p:cNvPr>
          <p:cNvSpPr txBox="1"/>
          <p:nvPr/>
        </p:nvSpPr>
        <p:spPr>
          <a:xfrm>
            <a:off x="11244642" y="7279173"/>
            <a:ext cx="17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Hedef Değişkenin Dağılımını Görselleştirme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696C039E-662D-0D79-E36F-375B232D510E}"/>
              </a:ext>
            </a:extLst>
          </p:cNvPr>
          <p:cNvSpPr txBox="1"/>
          <p:nvPr/>
        </p:nvSpPr>
        <p:spPr>
          <a:xfrm>
            <a:off x="10925067" y="-341029"/>
            <a:ext cx="21250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Veri Ön İşleme</a:t>
            </a:r>
          </a:p>
          <a:p>
            <a:endParaRPr lang="tr-TR" dirty="0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7504AC9A-799C-2741-D70B-B4422D0DE341}"/>
              </a:ext>
            </a:extLst>
          </p:cNvPr>
          <p:cNvSpPr txBox="1"/>
          <p:nvPr/>
        </p:nvSpPr>
        <p:spPr>
          <a:xfrm>
            <a:off x="1060751" y="2358753"/>
            <a:ext cx="693016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cm</a:t>
            </a:r>
            <a:r>
              <a:rPr lang="es-ES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es-ES" sz="2000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confusion_matrix</a:t>
            </a:r>
            <a:r>
              <a:rPr lang="es-ES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s-ES" sz="20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y_test</a:t>
            </a:r>
            <a:r>
              <a:rPr lang="es-ES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es-ES" sz="20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y_pred</a:t>
            </a:r>
            <a:r>
              <a:rPr lang="es-ES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endParaRPr lang="tr-TR" sz="2000" b="0" dirty="0">
              <a:solidFill>
                <a:srgbClr val="4EC9B0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20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0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figure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20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figsize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=(</a:t>
            </a:r>
            <a:r>
              <a:rPr lang="tr-TR" sz="20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8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sz="20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6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sns</a:t>
            </a:r>
            <a:r>
              <a:rPr lang="tr-TR" sz="20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0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heatmap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20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cm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sz="20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annot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tr-TR" sz="20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True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sz="20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fmt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tr-TR" sz="20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"d"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sz="20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cmap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tr-TR" sz="20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sz="200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Blues</a:t>
            </a:r>
            <a:r>
              <a:rPr lang="tr-TR" sz="20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20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0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xlabel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20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"Tahmin Edilen"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20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0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ylabel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20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"Gerçek"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20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0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20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"Karmaşıklık Matrisi"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20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0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show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()</a:t>
            </a:r>
          </a:p>
          <a:p>
            <a:b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endParaRPr lang="tr-TR" sz="20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endParaRPr lang="es-ES" sz="20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6791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793972D5-BE53-1788-6578-97D7972B6427}"/>
              </a:ext>
            </a:extLst>
          </p:cNvPr>
          <p:cNvSpPr/>
          <p:nvPr/>
        </p:nvSpPr>
        <p:spPr>
          <a:xfrm>
            <a:off x="0" y="-11478"/>
            <a:ext cx="12192001" cy="6858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5" name="Akış Çizelgesi: Bağlayıcı 4">
            <a:extLst>
              <a:ext uri="{FF2B5EF4-FFF2-40B4-BE49-F238E27FC236}">
                <a16:creationId xmlns:a16="http://schemas.microsoft.com/office/drawing/2014/main" id="{62390174-C669-381F-2549-2B1CABB9A76E}"/>
              </a:ext>
            </a:extLst>
          </p:cNvPr>
          <p:cNvSpPr/>
          <p:nvPr/>
        </p:nvSpPr>
        <p:spPr>
          <a:xfrm rot="5400000">
            <a:off x="8740589" y="-502904"/>
            <a:ext cx="8579223" cy="8511988"/>
          </a:xfrm>
          <a:prstGeom prst="flowChartConnector">
            <a:avLst/>
          </a:prstGeom>
          <a:noFill/>
          <a:ln>
            <a:gradFill flip="none" rotWithShape="1">
              <a:gsLst>
                <a:gs pos="61000">
                  <a:schemeClr val="tx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 </a:t>
            </a:r>
          </a:p>
        </p:txBody>
      </p:sp>
      <p:sp>
        <p:nvSpPr>
          <p:cNvPr id="7" name="Akış Çizelgesi: Bağlayıcı 6">
            <a:extLst>
              <a:ext uri="{FF2B5EF4-FFF2-40B4-BE49-F238E27FC236}">
                <a16:creationId xmlns:a16="http://schemas.microsoft.com/office/drawing/2014/main" id="{68DE1AD1-055A-363C-FA2F-E64E6AAB97B5}"/>
              </a:ext>
            </a:extLst>
          </p:cNvPr>
          <p:cNvSpPr/>
          <p:nvPr/>
        </p:nvSpPr>
        <p:spPr>
          <a:xfrm>
            <a:off x="9777504" y="681036"/>
            <a:ext cx="308328" cy="346869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Akış Çizelgesi: Bağlayıcı 7">
            <a:extLst>
              <a:ext uri="{FF2B5EF4-FFF2-40B4-BE49-F238E27FC236}">
                <a16:creationId xmlns:a16="http://schemas.microsoft.com/office/drawing/2014/main" id="{8D0CD403-D57F-25A4-E496-387B56728782}"/>
              </a:ext>
            </a:extLst>
          </p:cNvPr>
          <p:cNvSpPr/>
          <p:nvPr/>
        </p:nvSpPr>
        <p:spPr>
          <a:xfrm>
            <a:off x="8972325" y="1892727"/>
            <a:ext cx="346943" cy="39031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Akış Çizelgesi: Bağlayıcı 8">
            <a:extLst>
              <a:ext uri="{FF2B5EF4-FFF2-40B4-BE49-F238E27FC236}">
                <a16:creationId xmlns:a16="http://schemas.microsoft.com/office/drawing/2014/main" id="{3F7FE3D1-4934-8644-E08F-FC1AB325E871}"/>
              </a:ext>
            </a:extLst>
          </p:cNvPr>
          <p:cNvSpPr/>
          <p:nvPr/>
        </p:nvSpPr>
        <p:spPr>
          <a:xfrm>
            <a:off x="8541652" y="3310988"/>
            <a:ext cx="465108" cy="523247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Akış Çizelgesi: Bağlayıcı 9">
            <a:extLst>
              <a:ext uri="{FF2B5EF4-FFF2-40B4-BE49-F238E27FC236}">
                <a16:creationId xmlns:a16="http://schemas.microsoft.com/office/drawing/2014/main" id="{8E6499D3-6F62-8580-A6ED-FDCCE2114EF9}"/>
              </a:ext>
            </a:extLst>
          </p:cNvPr>
          <p:cNvSpPr/>
          <p:nvPr/>
        </p:nvSpPr>
        <p:spPr>
          <a:xfrm>
            <a:off x="8811310" y="5018937"/>
            <a:ext cx="346944" cy="390312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Akış Çizelgesi: Bağlayıcı 10">
            <a:extLst>
              <a:ext uri="{FF2B5EF4-FFF2-40B4-BE49-F238E27FC236}">
                <a16:creationId xmlns:a16="http://schemas.microsoft.com/office/drawing/2014/main" id="{8CEE56BF-D99F-A50C-8116-37926EF6E34B}"/>
              </a:ext>
            </a:extLst>
          </p:cNvPr>
          <p:cNvSpPr/>
          <p:nvPr/>
        </p:nvSpPr>
        <p:spPr>
          <a:xfrm>
            <a:off x="9530094" y="6279150"/>
            <a:ext cx="372858" cy="41946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: Üst Köşelerinden Biri Yuvarlatılmış, Biri Kesik 11">
            <a:extLst>
              <a:ext uri="{FF2B5EF4-FFF2-40B4-BE49-F238E27FC236}">
                <a16:creationId xmlns:a16="http://schemas.microsoft.com/office/drawing/2014/main" id="{E1B8C58B-D0A9-7BEA-7CFB-3927F0EAD4F4}"/>
              </a:ext>
            </a:extLst>
          </p:cNvPr>
          <p:cNvSpPr/>
          <p:nvPr/>
        </p:nvSpPr>
        <p:spPr>
          <a:xfrm>
            <a:off x="838200" y="1448751"/>
            <a:ext cx="6126480" cy="4728212"/>
          </a:xfrm>
          <a:prstGeom prst="snip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CBE9ED87-2388-787E-0C22-E608B2C56864}"/>
              </a:ext>
            </a:extLst>
          </p:cNvPr>
          <p:cNvSpPr txBox="1"/>
          <p:nvPr/>
        </p:nvSpPr>
        <p:spPr>
          <a:xfrm>
            <a:off x="10121497" y="482773"/>
            <a:ext cx="21250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 err="1">
                <a:solidFill>
                  <a:srgbClr val="0D0D0D"/>
                </a:solidFill>
                <a:effectLst/>
                <a:latin typeface="Söhne"/>
              </a:rPr>
              <a:t>XGBoost</a:t>
            </a:r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 Modelinin Oluşturulması ve Eğitilmesi</a:t>
            </a:r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41B164C-F2DB-B2D6-1C95-4AA6EC3FC1C3}"/>
              </a:ext>
            </a:extLst>
          </p:cNvPr>
          <p:cNvSpPr txBox="1"/>
          <p:nvPr/>
        </p:nvSpPr>
        <p:spPr>
          <a:xfrm>
            <a:off x="1551599" y="455107"/>
            <a:ext cx="4846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400" b="1" dirty="0">
                <a:solidFill>
                  <a:srgbClr val="0D0D0D"/>
                </a:solidFill>
                <a:latin typeface="Söhne"/>
              </a:rPr>
              <a:t>Karmaşıklık</a:t>
            </a:r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2400" b="1" i="0" dirty="0" err="1">
                <a:solidFill>
                  <a:srgbClr val="0D0D0D"/>
                </a:solidFill>
                <a:effectLst/>
                <a:latin typeface="Söhne"/>
              </a:rPr>
              <a:t>Matrix</a:t>
            </a:r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 ve Performans Metriklerinin Görselleştirilmesi</a:t>
            </a:r>
          </a:p>
          <a:p>
            <a:endParaRPr lang="tr-TR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B80FA840-EA22-7E37-D9D5-D29BE557EA79}"/>
              </a:ext>
            </a:extLst>
          </p:cNvPr>
          <p:cNvSpPr txBox="1"/>
          <p:nvPr/>
        </p:nvSpPr>
        <p:spPr>
          <a:xfrm>
            <a:off x="9438873" y="1890936"/>
            <a:ext cx="2753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800" b="1" i="0" dirty="0">
                <a:solidFill>
                  <a:srgbClr val="0D0D0D"/>
                </a:solidFill>
                <a:effectLst/>
                <a:latin typeface="Söhne"/>
              </a:rPr>
              <a:t>Modelin Değerlendirilmesi</a:t>
            </a:r>
          </a:p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65496B3-7DD9-132D-0D5F-CA62BAFF814D}"/>
              </a:ext>
            </a:extLst>
          </p:cNvPr>
          <p:cNvSpPr txBox="1"/>
          <p:nvPr/>
        </p:nvSpPr>
        <p:spPr>
          <a:xfrm>
            <a:off x="9045883" y="2770480"/>
            <a:ext cx="294172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400" b="1" dirty="0">
                <a:solidFill>
                  <a:srgbClr val="0D0D0D"/>
                </a:solidFill>
                <a:latin typeface="Söhne"/>
              </a:rPr>
              <a:t>Karmaşıklık</a:t>
            </a:r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2400" b="1" i="0" dirty="0" err="1">
                <a:solidFill>
                  <a:srgbClr val="0D0D0D"/>
                </a:solidFill>
                <a:effectLst/>
                <a:latin typeface="Söhne"/>
              </a:rPr>
              <a:t>Matrix</a:t>
            </a:r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 ve Performans Metriklerinin Görselleştirilmesi</a:t>
            </a:r>
          </a:p>
          <a:p>
            <a:endParaRPr lang="tr-TR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C0E16C70-B034-D452-8271-4CB782B5A67B}"/>
              </a:ext>
            </a:extLst>
          </p:cNvPr>
          <p:cNvSpPr txBox="1"/>
          <p:nvPr/>
        </p:nvSpPr>
        <p:spPr>
          <a:xfrm>
            <a:off x="9261913" y="4808500"/>
            <a:ext cx="275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800" b="1" i="0" dirty="0">
                <a:solidFill>
                  <a:srgbClr val="0D0D0D"/>
                </a:solidFill>
                <a:effectLst/>
                <a:latin typeface="Söhne"/>
              </a:rPr>
              <a:t>Performans Metriklerinin Gösterilmesi</a:t>
            </a:r>
          </a:p>
          <a:p>
            <a:endParaRPr lang="tr-TR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A6197460-C5CB-6945-FE29-BCD6D22EF6FC}"/>
              </a:ext>
            </a:extLst>
          </p:cNvPr>
          <p:cNvSpPr txBox="1"/>
          <p:nvPr/>
        </p:nvSpPr>
        <p:spPr>
          <a:xfrm>
            <a:off x="10115302" y="5896401"/>
            <a:ext cx="17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Özelliklerin Dağılımını Görselleştirme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2A1C3AE1-AD4B-0674-75AA-6FBF61E6735E}"/>
              </a:ext>
            </a:extLst>
          </p:cNvPr>
          <p:cNvSpPr txBox="1"/>
          <p:nvPr/>
        </p:nvSpPr>
        <p:spPr>
          <a:xfrm>
            <a:off x="11244642" y="7279173"/>
            <a:ext cx="17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Hedef Değişkenin Dağılımını Görselleştirme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696C039E-662D-0D79-E36F-375B232D510E}"/>
              </a:ext>
            </a:extLst>
          </p:cNvPr>
          <p:cNvSpPr txBox="1"/>
          <p:nvPr/>
        </p:nvSpPr>
        <p:spPr>
          <a:xfrm>
            <a:off x="10925067" y="-341029"/>
            <a:ext cx="21250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Veri Ön İşleme</a:t>
            </a:r>
          </a:p>
          <a:p>
            <a:endParaRPr lang="tr-TR" dirty="0"/>
          </a:p>
        </p:txBody>
      </p:sp>
      <p:pic>
        <p:nvPicPr>
          <p:cNvPr id="21" name="İçerik Yer Tutucusu 20" descr="metin, ekran görüntüsü, dikdörtgen, diyagram içeren bir resim">
            <a:extLst>
              <a:ext uri="{FF2B5EF4-FFF2-40B4-BE49-F238E27FC236}">
                <a16:creationId xmlns:a16="http://schemas.microsoft.com/office/drawing/2014/main" id="{2E86BB56-525A-CC86-2D84-7D15E6E51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" t="5684" r="12196"/>
          <a:stretch/>
        </p:blipFill>
        <p:spPr>
          <a:xfrm>
            <a:off x="1273214" y="1711452"/>
            <a:ext cx="5124897" cy="4398042"/>
          </a:xfrm>
        </p:spPr>
      </p:pic>
    </p:spTree>
    <p:extLst>
      <p:ext uri="{BB962C8B-B14F-4D97-AF65-F5344CB8AC3E}">
        <p14:creationId xmlns:p14="http://schemas.microsoft.com/office/powerpoint/2010/main" val="26004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3B2FC6-F610-CD97-549C-AF662AE0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BE8C193-BB2B-6879-EB47-BC970AEE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793972D5-BE53-1788-6578-97D7972B6427}"/>
              </a:ext>
            </a:extLst>
          </p:cNvPr>
          <p:cNvSpPr/>
          <p:nvPr/>
        </p:nvSpPr>
        <p:spPr>
          <a:xfrm>
            <a:off x="35557" y="0"/>
            <a:ext cx="12192001" cy="6858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33333233233</a:t>
            </a:r>
          </a:p>
        </p:txBody>
      </p:sp>
      <p:sp>
        <p:nvSpPr>
          <p:cNvPr id="5" name="Akış Çizelgesi: Bağlayıcı 4">
            <a:extLst>
              <a:ext uri="{FF2B5EF4-FFF2-40B4-BE49-F238E27FC236}">
                <a16:creationId xmlns:a16="http://schemas.microsoft.com/office/drawing/2014/main" id="{62390174-C669-381F-2549-2B1CABB9A76E}"/>
              </a:ext>
            </a:extLst>
          </p:cNvPr>
          <p:cNvSpPr/>
          <p:nvPr/>
        </p:nvSpPr>
        <p:spPr>
          <a:xfrm rot="5400000">
            <a:off x="8740589" y="-502904"/>
            <a:ext cx="8579223" cy="8511988"/>
          </a:xfrm>
          <a:prstGeom prst="flowChartConnector">
            <a:avLst/>
          </a:prstGeom>
          <a:noFill/>
          <a:ln>
            <a:gradFill flip="none" rotWithShape="1">
              <a:gsLst>
                <a:gs pos="61000">
                  <a:schemeClr val="tx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 </a:t>
            </a:r>
          </a:p>
        </p:txBody>
      </p:sp>
      <p:sp>
        <p:nvSpPr>
          <p:cNvPr id="7" name="Akış Çizelgesi: Bağlayıcı 6">
            <a:extLst>
              <a:ext uri="{FF2B5EF4-FFF2-40B4-BE49-F238E27FC236}">
                <a16:creationId xmlns:a16="http://schemas.microsoft.com/office/drawing/2014/main" id="{68DE1AD1-055A-363C-FA2F-E64E6AAB97B5}"/>
              </a:ext>
            </a:extLst>
          </p:cNvPr>
          <p:cNvSpPr/>
          <p:nvPr/>
        </p:nvSpPr>
        <p:spPr>
          <a:xfrm>
            <a:off x="9777504" y="681036"/>
            <a:ext cx="308328" cy="346869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Akış Çizelgesi: Bağlayıcı 7">
            <a:extLst>
              <a:ext uri="{FF2B5EF4-FFF2-40B4-BE49-F238E27FC236}">
                <a16:creationId xmlns:a16="http://schemas.microsoft.com/office/drawing/2014/main" id="{8D0CD403-D57F-25A4-E496-387B56728782}"/>
              </a:ext>
            </a:extLst>
          </p:cNvPr>
          <p:cNvSpPr/>
          <p:nvPr/>
        </p:nvSpPr>
        <p:spPr>
          <a:xfrm>
            <a:off x="8972325" y="1892727"/>
            <a:ext cx="346943" cy="39031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Akış Çizelgesi: Bağlayıcı 8">
            <a:extLst>
              <a:ext uri="{FF2B5EF4-FFF2-40B4-BE49-F238E27FC236}">
                <a16:creationId xmlns:a16="http://schemas.microsoft.com/office/drawing/2014/main" id="{3F7FE3D1-4934-8644-E08F-FC1AB325E871}"/>
              </a:ext>
            </a:extLst>
          </p:cNvPr>
          <p:cNvSpPr/>
          <p:nvPr/>
        </p:nvSpPr>
        <p:spPr>
          <a:xfrm>
            <a:off x="8541652" y="3310988"/>
            <a:ext cx="465108" cy="523247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Akış Çizelgesi: Bağlayıcı 9">
            <a:extLst>
              <a:ext uri="{FF2B5EF4-FFF2-40B4-BE49-F238E27FC236}">
                <a16:creationId xmlns:a16="http://schemas.microsoft.com/office/drawing/2014/main" id="{8E6499D3-6F62-8580-A6ED-FDCCE2114EF9}"/>
              </a:ext>
            </a:extLst>
          </p:cNvPr>
          <p:cNvSpPr/>
          <p:nvPr/>
        </p:nvSpPr>
        <p:spPr>
          <a:xfrm>
            <a:off x="8811310" y="5018937"/>
            <a:ext cx="346944" cy="390312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Akış Çizelgesi: Bağlayıcı 10">
            <a:extLst>
              <a:ext uri="{FF2B5EF4-FFF2-40B4-BE49-F238E27FC236}">
                <a16:creationId xmlns:a16="http://schemas.microsoft.com/office/drawing/2014/main" id="{8CEE56BF-D99F-A50C-8116-37926EF6E34B}"/>
              </a:ext>
            </a:extLst>
          </p:cNvPr>
          <p:cNvSpPr/>
          <p:nvPr/>
        </p:nvSpPr>
        <p:spPr>
          <a:xfrm>
            <a:off x="9530094" y="6279150"/>
            <a:ext cx="372858" cy="41946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: Üst Köşelerinden Biri Yuvarlatılmış, Biri Kesik 11">
            <a:extLst>
              <a:ext uri="{FF2B5EF4-FFF2-40B4-BE49-F238E27FC236}">
                <a16:creationId xmlns:a16="http://schemas.microsoft.com/office/drawing/2014/main" id="{E1B8C58B-D0A9-7BEA-7CFB-3927F0EAD4F4}"/>
              </a:ext>
            </a:extLst>
          </p:cNvPr>
          <p:cNvSpPr/>
          <p:nvPr/>
        </p:nvSpPr>
        <p:spPr>
          <a:xfrm>
            <a:off x="838200" y="1448751"/>
            <a:ext cx="6126480" cy="4728212"/>
          </a:xfrm>
          <a:prstGeom prst="snip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CBE9ED87-2388-787E-0C22-E608B2C56864}"/>
              </a:ext>
            </a:extLst>
          </p:cNvPr>
          <p:cNvSpPr txBox="1"/>
          <p:nvPr/>
        </p:nvSpPr>
        <p:spPr>
          <a:xfrm>
            <a:off x="10121497" y="482773"/>
            <a:ext cx="21250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Modelin Değerlendirilmesi</a:t>
            </a:r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41B164C-F2DB-B2D6-1C95-4AA6EC3FC1C3}"/>
              </a:ext>
            </a:extLst>
          </p:cNvPr>
          <p:cNvSpPr txBox="1"/>
          <p:nvPr/>
        </p:nvSpPr>
        <p:spPr>
          <a:xfrm>
            <a:off x="1249487" y="472488"/>
            <a:ext cx="4846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Performans Metriklerinin Gösterilmesi</a:t>
            </a:r>
          </a:p>
          <a:p>
            <a:endParaRPr lang="tr-TR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B80FA840-EA22-7E37-D9D5-D29BE557EA79}"/>
              </a:ext>
            </a:extLst>
          </p:cNvPr>
          <p:cNvSpPr txBox="1"/>
          <p:nvPr/>
        </p:nvSpPr>
        <p:spPr>
          <a:xfrm>
            <a:off x="9542431" y="1570151"/>
            <a:ext cx="2753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800" b="1" dirty="0">
                <a:solidFill>
                  <a:srgbClr val="0D0D0D"/>
                </a:solidFill>
                <a:latin typeface="Söhne"/>
              </a:rPr>
              <a:t>Karmaşıklık</a:t>
            </a:r>
            <a:r>
              <a:rPr lang="tr-TR" sz="18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1800" b="1" i="0" dirty="0" err="1">
                <a:solidFill>
                  <a:srgbClr val="0D0D0D"/>
                </a:solidFill>
                <a:effectLst/>
                <a:latin typeface="Söhne"/>
              </a:rPr>
              <a:t>Matrix</a:t>
            </a:r>
            <a:r>
              <a:rPr lang="tr-TR" sz="1800" b="1" i="0" dirty="0">
                <a:solidFill>
                  <a:srgbClr val="0D0D0D"/>
                </a:solidFill>
                <a:effectLst/>
                <a:latin typeface="Söhne"/>
              </a:rPr>
              <a:t> ve Performans Metriklerinin Görselleştirilmesi</a:t>
            </a:r>
          </a:p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65496B3-7DD9-132D-0D5F-CA62BAFF814D}"/>
              </a:ext>
            </a:extLst>
          </p:cNvPr>
          <p:cNvSpPr txBox="1"/>
          <p:nvPr/>
        </p:nvSpPr>
        <p:spPr>
          <a:xfrm>
            <a:off x="9073315" y="2984418"/>
            <a:ext cx="2941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Performans Metriklerinin Gösterilmesi</a:t>
            </a:r>
          </a:p>
          <a:p>
            <a:endParaRPr lang="tr-TR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C0E16C70-B034-D452-8271-4CB782B5A67B}"/>
              </a:ext>
            </a:extLst>
          </p:cNvPr>
          <p:cNvSpPr txBox="1"/>
          <p:nvPr/>
        </p:nvSpPr>
        <p:spPr>
          <a:xfrm>
            <a:off x="9261913" y="4929910"/>
            <a:ext cx="275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800" b="1" i="0" dirty="0">
                <a:solidFill>
                  <a:srgbClr val="0D0D0D"/>
                </a:solidFill>
                <a:effectLst/>
                <a:latin typeface="Söhne"/>
              </a:rPr>
              <a:t>Özelliklerin Dağılımını Görselleştirme</a:t>
            </a:r>
          </a:p>
          <a:p>
            <a:endParaRPr lang="tr-TR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A6197460-C5CB-6945-FE29-BCD6D22EF6FC}"/>
              </a:ext>
            </a:extLst>
          </p:cNvPr>
          <p:cNvSpPr txBox="1"/>
          <p:nvPr/>
        </p:nvSpPr>
        <p:spPr>
          <a:xfrm>
            <a:off x="9987343" y="5975402"/>
            <a:ext cx="17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Hedef Değişkenin Dağılımını Görselleştirme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696C039E-662D-0D79-E36F-375B232D510E}"/>
              </a:ext>
            </a:extLst>
          </p:cNvPr>
          <p:cNvSpPr txBox="1"/>
          <p:nvPr/>
        </p:nvSpPr>
        <p:spPr>
          <a:xfrm>
            <a:off x="11184038" y="-859477"/>
            <a:ext cx="21250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 err="1">
                <a:solidFill>
                  <a:srgbClr val="0D0D0D"/>
                </a:solidFill>
                <a:effectLst/>
                <a:latin typeface="Söhne"/>
              </a:rPr>
              <a:t>XGBoost</a:t>
            </a:r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 Modelinin Oluşturulması ve Eğitilmesi</a:t>
            </a:r>
          </a:p>
          <a:p>
            <a:endParaRPr lang="tr-TR" dirty="0"/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8FFD584E-A485-4B5D-D528-9CC166F21D4A}"/>
              </a:ext>
            </a:extLst>
          </p:cNvPr>
          <p:cNvSpPr txBox="1"/>
          <p:nvPr/>
        </p:nvSpPr>
        <p:spPr>
          <a:xfrm>
            <a:off x="1044222" y="3181069"/>
            <a:ext cx="59477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print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"Doğruluk (</a:t>
            </a:r>
            <a:r>
              <a:rPr lang="tr-TR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Accuracy</a:t>
            </a:r>
            <a:r>
              <a:rPr lang="tr-TR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):"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accuracy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print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"F1 Skoru:"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f1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print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"Hassasiyet (Precision):"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precision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print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"Duyarlılık (</a:t>
            </a:r>
            <a:r>
              <a:rPr lang="tr-TR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Recall</a:t>
            </a:r>
            <a:r>
              <a:rPr lang="tr-TR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):"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recall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endParaRPr lang="tr-TR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b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endParaRPr lang="tr-TR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endParaRPr lang="tr-TR" dirty="0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FA8DB03C-06FE-E1F1-E2F0-ADEF443B7FAE}"/>
              </a:ext>
            </a:extLst>
          </p:cNvPr>
          <p:cNvSpPr txBox="1"/>
          <p:nvPr/>
        </p:nvSpPr>
        <p:spPr>
          <a:xfrm>
            <a:off x="10837234" y="7099987"/>
            <a:ext cx="2355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Gerekli Kütüphanelerin Yüklenmesi</a:t>
            </a:r>
          </a:p>
        </p:txBody>
      </p:sp>
    </p:spTree>
    <p:extLst>
      <p:ext uri="{BB962C8B-B14F-4D97-AF65-F5344CB8AC3E}">
        <p14:creationId xmlns:p14="http://schemas.microsoft.com/office/powerpoint/2010/main" val="569778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3B2FC6-F610-CD97-549C-AF662AE0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BE8C193-BB2B-6879-EB47-BC970AEE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793972D5-BE53-1788-6578-97D7972B6427}"/>
              </a:ext>
            </a:extLst>
          </p:cNvPr>
          <p:cNvSpPr/>
          <p:nvPr/>
        </p:nvSpPr>
        <p:spPr>
          <a:xfrm>
            <a:off x="0" y="-11478"/>
            <a:ext cx="12192001" cy="6858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33333233233</a:t>
            </a:r>
          </a:p>
        </p:txBody>
      </p:sp>
      <p:sp>
        <p:nvSpPr>
          <p:cNvPr id="5" name="Akış Çizelgesi: Bağlayıcı 4">
            <a:extLst>
              <a:ext uri="{FF2B5EF4-FFF2-40B4-BE49-F238E27FC236}">
                <a16:creationId xmlns:a16="http://schemas.microsoft.com/office/drawing/2014/main" id="{62390174-C669-381F-2549-2B1CABB9A76E}"/>
              </a:ext>
            </a:extLst>
          </p:cNvPr>
          <p:cNvSpPr/>
          <p:nvPr/>
        </p:nvSpPr>
        <p:spPr>
          <a:xfrm rot="5400000">
            <a:off x="8740589" y="-502904"/>
            <a:ext cx="8579223" cy="8511988"/>
          </a:xfrm>
          <a:prstGeom prst="flowChartConnector">
            <a:avLst/>
          </a:prstGeom>
          <a:noFill/>
          <a:ln>
            <a:gradFill flip="none" rotWithShape="1">
              <a:gsLst>
                <a:gs pos="61000">
                  <a:schemeClr val="tx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 </a:t>
            </a:r>
          </a:p>
        </p:txBody>
      </p:sp>
      <p:sp>
        <p:nvSpPr>
          <p:cNvPr id="7" name="Akış Çizelgesi: Bağlayıcı 6">
            <a:extLst>
              <a:ext uri="{FF2B5EF4-FFF2-40B4-BE49-F238E27FC236}">
                <a16:creationId xmlns:a16="http://schemas.microsoft.com/office/drawing/2014/main" id="{68DE1AD1-055A-363C-FA2F-E64E6AAB97B5}"/>
              </a:ext>
            </a:extLst>
          </p:cNvPr>
          <p:cNvSpPr/>
          <p:nvPr/>
        </p:nvSpPr>
        <p:spPr>
          <a:xfrm>
            <a:off x="9777504" y="681036"/>
            <a:ext cx="308328" cy="346869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Akış Çizelgesi: Bağlayıcı 7">
            <a:extLst>
              <a:ext uri="{FF2B5EF4-FFF2-40B4-BE49-F238E27FC236}">
                <a16:creationId xmlns:a16="http://schemas.microsoft.com/office/drawing/2014/main" id="{8D0CD403-D57F-25A4-E496-387B56728782}"/>
              </a:ext>
            </a:extLst>
          </p:cNvPr>
          <p:cNvSpPr/>
          <p:nvPr/>
        </p:nvSpPr>
        <p:spPr>
          <a:xfrm>
            <a:off x="8972325" y="1892727"/>
            <a:ext cx="346943" cy="39031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Akış Çizelgesi: Bağlayıcı 8">
            <a:extLst>
              <a:ext uri="{FF2B5EF4-FFF2-40B4-BE49-F238E27FC236}">
                <a16:creationId xmlns:a16="http://schemas.microsoft.com/office/drawing/2014/main" id="{3F7FE3D1-4934-8644-E08F-FC1AB325E871}"/>
              </a:ext>
            </a:extLst>
          </p:cNvPr>
          <p:cNvSpPr/>
          <p:nvPr/>
        </p:nvSpPr>
        <p:spPr>
          <a:xfrm>
            <a:off x="8541652" y="3310988"/>
            <a:ext cx="465108" cy="523247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Akış Çizelgesi: Bağlayıcı 9">
            <a:extLst>
              <a:ext uri="{FF2B5EF4-FFF2-40B4-BE49-F238E27FC236}">
                <a16:creationId xmlns:a16="http://schemas.microsoft.com/office/drawing/2014/main" id="{8E6499D3-6F62-8580-A6ED-FDCCE2114EF9}"/>
              </a:ext>
            </a:extLst>
          </p:cNvPr>
          <p:cNvSpPr/>
          <p:nvPr/>
        </p:nvSpPr>
        <p:spPr>
          <a:xfrm>
            <a:off x="8811310" y="5018937"/>
            <a:ext cx="346944" cy="390312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Akış Çizelgesi: Bağlayıcı 10">
            <a:extLst>
              <a:ext uri="{FF2B5EF4-FFF2-40B4-BE49-F238E27FC236}">
                <a16:creationId xmlns:a16="http://schemas.microsoft.com/office/drawing/2014/main" id="{8CEE56BF-D99F-A50C-8116-37926EF6E34B}"/>
              </a:ext>
            </a:extLst>
          </p:cNvPr>
          <p:cNvSpPr/>
          <p:nvPr/>
        </p:nvSpPr>
        <p:spPr>
          <a:xfrm>
            <a:off x="9530094" y="6279150"/>
            <a:ext cx="372858" cy="41946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: Üst Köşelerinden Biri Yuvarlatılmış, Biri Kesik 11">
            <a:extLst>
              <a:ext uri="{FF2B5EF4-FFF2-40B4-BE49-F238E27FC236}">
                <a16:creationId xmlns:a16="http://schemas.microsoft.com/office/drawing/2014/main" id="{E1B8C58B-D0A9-7BEA-7CFB-3927F0EAD4F4}"/>
              </a:ext>
            </a:extLst>
          </p:cNvPr>
          <p:cNvSpPr/>
          <p:nvPr/>
        </p:nvSpPr>
        <p:spPr>
          <a:xfrm>
            <a:off x="838200" y="1448751"/>
            <a:ext cx="6126480" cy="4728212"/>
          </a:xfrm>
          <a:prstGeom prst="snip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CBE9ED87-2388-787E-0C22-E608B2C56864}"/>
              </a:ext>
            </a:extLst>
          </p:cNvPr>
          <p:cNvSpPr txBox="1"/>
          <p:nvPr/>
        </p:nvSpPr>
        <p:spPr>
          <a:xfrm>
            <a:off x="10133481" y="254609"/>
            <a:ext cx="212508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dirty="0">
                <a:solidFill>
                  <a:srgbClr val="0D0D0D"/>
                </a:solidFill>
                <a:latin typeface="Söhne"/>
              </a:rPr>
              <a:t>Karmaşıklık</a:t>
            </a:r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1600" b="1" i="0" dirty="0" err="1">
                <a:solidFill>
                  <a:srgbClr val="0D0D0D"/>
                </a:solidFill>
                <a:effectLst/>
                <a:latin typeface="Söhne"/>
              </a:rPr>
              <a:t>Matrix</a:t>
            </a:r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 ve Performans Metriklerinin Görselleştirilmesi</a:t>
            </a:r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41B164C-F2DB-B2D6-1C95-4AA6EC3FC1C3}"/>
              </a:ext>
            </a:extLst>
          </p:cNvPr>
          <p:cNvSpPr txBox="1"/>
          <p:nvPr/>
        </p:nvSpPr>
        <p:spPr>
          <a:xfrm>
            <a:off x="1206815" y="500830"/>
            <a:ext cx="4846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Özelliklerin Dağılımını Görselleştirme</a:t>
            </a:r>
          </a:p>
          <a:p>
            <a:endParaRPr lang="tr-TR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B80FA840-EA22-7E37-D9D5-D29BE557EA79}"/>
              </a:ext>
            </a:extLst>
          </p:cNvPr>
          <p:cNvSpPr txBox="1"/>
          <p:nvPr/>
        </p:nvSpPr>
        <p:spPr>
          <a:xfrm>
            <a:off x="9376794" y="1758157"/>
            <a:ext cx="275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800" b="1" i="0" dirty="0">
                <a:solidFill>
                  <a:srgbClr val="0D0D0D"/>
                </a:solidFill>
                <a:effectLst/>
                <a:latin typeface="Söhne"/>
              </a:rPr>
              <a:t>Performans Metriklerinin Gösterilmesi</a:t>
            </a:r>
          </a:p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65496B3-7DD9-132D-0D5F-CA62BAFF814D}"/>
              </a:ext>
            </a:extLst>
          </p:cNvPr>
          <p:cNvSpPr txBox="1"/>
          <p:nvPr/>
        </p:nvSpPr>
        <p:spPr>
          <a:xfrm>
            <a:off x="9073315" y="2984418"/>
            <a:ext cx="2941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Özelliklerin Dağılımını Görselleştirme</a:t>
            </a:r>
          </a:p>
          <a:p>
            <a:endParaRPr lang="tr-TR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C0E16C70-B034-D452-8271-4CB782B5A67B}"/>
              </a:ext>
            </a:extLst>
          </p:cNvPr>
          <p:cNvSpPr txBox="1"/>
          <p:nvPr/>
        </p:nvSpPr>
        <p:spPr>
          <a:xfrm>
            <a:off x="9261913" y="4857231"/>
            <a:ext cx="275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800" b="1" i="0" dirty="0">
                <a:solidFill>
                  <a:srgbClr val="0D0D0D"/>
                </a:solidFill>
                <a:effectLst/>
                <a:latin typeface="Söhne"/>
              </a:rPr>
              <a:t>Hedef Değişkenin Dağılımını Görselleştirme</a:t>
            </a:r>
          </a:p>
          <a:p>
            <a:endParaRPr lang="tr-TR" dirty="0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696C039E-662D-0D79-E36F-375B232D510E}"/>
              </a:ext>
            </a:extLst>
          </p:cNvPr>
          <p:cNvSpPr txBox="1"/>
          <p:nvPr/>
        </p:nvSpPr>
        <p:spPr>
          <a:xfrm>
            <a:off x="11184038" y="-859477"/>
            <a:ext cx="21250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Modelin Değerlendirilmesi</a:t>
            </a:r>
          </a:p>
          <a:p>
            <a:endParaRPr lang="tr-TR" dirty="0"/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886CC241-06B8-5174-EEF2-841E06D1D5F1}"/>
              </a:ext>
            </a:extLst>
          </p:cNvPr>
          <p:cNvSpPr txBox="1"/>
          <p:nvPr/>
        </p:nvSpPr>
        <p:spPr>
          <a:xfrm>
            <a:off x="1070755" y="1830407"/>
            <a:ext cx="612647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              Histogram</a:t>
            </a:r>
          </a:p>
          <a:p>
            <a:endParaRPr lang="tr-TR" sz="20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endParaRPr lang="tr-TR" sz="2000" b="0" dirty="0">
              <a:solidFill>
                <a:srgbClr val="4EC9B0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endParaRPr lang="tr-TR" sz="2000" dirty="0">
              <a:solidFill>
                <a:srgbClr val="4EC9B0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20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0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figure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20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figsize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=(</a:t>
            </a:r>
            <a:r>
              <a:rPr lang="tr-TR" sz="20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12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sz="20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12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tr-TR" sz="2000" b="0" dirty="0" err="1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for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20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sz="20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feature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2000" b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in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enumerate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2000" b="0" dirty="0" err="1">
                <a:solidFill>
                  <a:srgbClr val="4FC1F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X</a:t>
            </a:r>
            <a:r>
              <a:rPr lang="tr-TR" sz="20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0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columns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20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0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subplot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20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4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sz="20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5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sz="20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+ </a:t>
            </a:r>
            <a:r>
              <a:rPr lang="tr-TR" sz="20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sns</a:t>
            </a:r>
            <a:r>
              <a:rPr lang="tr-TR" sz="20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0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histplot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20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tr-TR" sz="20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feature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], </a:t>
            </a:r>
            <a:r>
              <a:rPr lang="tr-TR" sz="20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kde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tr-TR" sz="20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True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20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0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20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feature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20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0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tight_layout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20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0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show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()</a:t>
            </a:r>
          </a:p>
          <a:p>
            <a:endParaRPr lang="tr-TR" dirty="0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D0753EA8-B92C-49D0-4D85-C6F093F19868}"/>
              </a:ext>
            </a:extLst>
          </p:cNvPr>
          <p:cNvSpPr txBox="1"/>
          <p:nvPr/>
        </p:nvSpPr>
        <p:spPr>
          <a:xfrm>
            <a:off x="11062025" y="7024141"/>
            <a:ext cx="2369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Veri Kümesini Yükleme ve Ön İşleme</a:t>
            </a:r>
          </a:p>
          <a:p>
            <a:pPr algn="l"/>
            <a:endParaRPr lang="tr-TR" sz="1600" b="1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4C1FAA6A-8041-7F42-5340-760C72B956D3}"/>
              </a:ext>
            </a:extLst>
          </p:cNvPr>
          <p:cNvSpPr txBox="1"/>
          <p:nvPr/>
        </p:nvSpPr>
        <p:spPr>
          <a:xfrm>
            <a:off x="9738754" y="6218654"/>
            <a:ext cx="2484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Gerekli Kütüphanelerin Yüklenmesi</a:t>
            </a:r>
          </a:p>
        </p:txBody>
      </p:sp>
    </p:spTree>
    <p:extLst>
      <p:ext uri="{BB962C8B-B14F-4D97-AF65-F5344CB8AC3E}">
        <p14:creationId xmlns:p14="http://schemas.microsoft.com/office/powerpoint/2010/main" val="1494019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ikdörtgen 24">
            <a:extLst>
              <a:ext uri="{FF2B5EF4-FFF2-40B4-BE49-F238E27FC236}">
                <a16:creationId xmlns:a16="http://schemas.microsoft.com/office/drawing/2014/main" id="{103786D0-9938-A9E3-06A8-DF7260B8CB02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80016CEC-234B-6189-5AED-05F5639FB7EE}"/>
              </a:ext>
            </a:extLst>
          </p:cNvPr>
          <p:cNvSpPr txBox="1"/>
          <p:nvPr/>
        </p:nvSpPr>
        <p:spPr>
          <a:xfrm>
            <a:off x="897231" y="1106306"/>
            <a:ext cx="66141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tr-TR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/>
              <a:t>	</a:t>
            </a:r>
            <a:br>
              <a:rPr lang="tr-TR" dirty="0"/>
            </a:br>
            <a:endParaRPr lang="tr-TR" dirty="0"/>
          </a:p>
        </p:txBody>
      </p:sp>
      <p:grpSp>
        <p:nvGrpSpPr>
          <p:cNvPr id="2" name="Grup 1">
            <a:extLst>
              <a:ext uri="{FF2B5EF4-FFF2-40B4-BE49-F238E27FC236}">
                <a16:creationId xmlns:a16="http://schemas.microsoft.com/office/drawing/2014/main" id="{B86C8E79-A9E7-FA46-B169-4BA01116760F}"/>
              </a:ext>
            </a:extLst>
          </p:cNvPr>
          <p:cNvGrpSpPr/>
          <p:nvPr/>
        </p:nvGrpSpPr>
        <p:grpSpPr>
          <a:xfrm>
            <a:off x="10265258" y="4455321"/>
            <a:ext cx="1748776" cy="3326987"/>
            <a:chOff x="6373377" y="-3356990"/>
            <a:chExt cx="6034430" cy="11480296"/>
          </a:xfrm>
          <a:blipFill>
            <a:blip r:embed="rId2"/>
            <a:stretch>
              <a:fillRect/>
            </a:stretch>
          </a:blipFill>
        </p:grpSpPr>
        <p:sp>
          <p:nvSpPr>
            <p:cNvPr id="3" name="Dikdörtgen: Köşeleri Yuvarlatılmış 2">
              <a:extLst>
                <a:ext uri="{FF2B5EF4-FFF2-40B4-BE49-F238E27FC236}">
                  <a16:creationId xmlns:a16="http://schemas.microsoft.com/office/drawing/2014/main" id="{4E79DBD2-D3C4-26DE-FCBE-CCCEE1BF4C26}"/>
                </a:ext>
              </a:extLst>
            </p:cNvPr>
            <p:cNvSpPr/>
            <p:nvPr/>
          </p:nvSpPr>
          <p:spPr>
            <a:xfrm rot="1620965">
              <a:off x="10763806" y="-2070098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" name="Dikdörtgen: Köşeleri Yuvarlatılmış 3">
              <a:extLst>
                <a:ext uri="{FF2B5EF4-FFF2-40B4-BE49-F238E27FC236}">
                  <a16:creationId xmlns:a16="http://schemas.microsoft.com/office/drawing/2014/main" id="{1850B13E-30D4-8B85-EBF6-80093BB4C967}"/>
                </a:ext>
              </a:extLst>
            </p:cNvPr>
            <p:cNvSpPr/>
            <p:nvPr/>
          </p:nvSpPr>
          <p:spPr>
            <a:xfrm rot="1620965">
              <a:off x="8081566" y="2730503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" name="Dikdörtgen: Köşeleri Yuvarlatılmış 5">
              <a:extLst>
                <a:ext uri="{FF2B5EF4-FFF2-40B4-BE49-F238E27FC236}">
                  <a16:creationId xmlns:a16="http://schemas.microsoft.com/office/drawing/2014/main" id="{A25A8875-77A8-09FC-0A0C-D5D5AB11AC2A}"/>
                </a:ext>
              </a:extLst>
            </p:cNvPr>
            <p:cNvSpPr/>
            <p:nvPr/>
          </p:nvSpPr>
          <p:spPr>
            <a:xfrm rot="1620965">
              <a:off x="10763807" y="2990115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7" name="Dikdörtgen: Köşeleri Yuvarlatılmış 6">
              <a:extLst>
                <a:ext uri="{FF2B5EF4-FFF2-40B4-BE49-F238E27FC236}">
                  <a16:creationId xmlns:a16="http://schemas.microsoft.com/office/drawing/2014/main" id="{3F51BFA7-467F-C501-56A3-8079EC372FB1}"/>
                </a:ext>
              </a:extLst>
            </p:cNvPr>
            <p:cNvSpPr/>
            <p:nvPr/>
          </p:nvSpPr>
          <p:spPr>
            <a:xfrm rot="1620965">
              <a:off x="8264445" y="-1797507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8" name="Dikdörtgen: Köşeleri Yuvarlatılmış 7">
              <a:extLst>
                <a:ext uri="{FF2B5EF4-FFF2-40B4-BE49-F238E27FC236}">
                  <a16:creationId xmlns:a16="http://schemas.microsoft.com/office/drawing/2014/main" id="{3ADF228B-9862-15B5-ECD1-1AD4A2D5368C}"/>
                </a:ext>
              </a:extLst>
            </p:cNvPr>
            <p:cNvSpPr/>
            <p:nvPr/>
          </p:nvSpPr>
          <p:spPr>
            <a:xfrm rot="1620965">
              <a:off x="7484654" y="-3356990"/>
              <a:ext cx="1000281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9" name="Akış Çizelgesi: Bağlayıcı 8">
              <a:extLst>
                <a:ext uri="{FF2B5EF4-FFF2-40B4-BE49-F238E27FC236}">
                  <a16:creationId xmlns:a16="http://schemas.microsoft.com/office/drawing/2014/main" id="{FF7A7211-9BBE-72E2-B55D-C90709117242}"/>
                </a:ext>
              </a:extLst>
            </p:cNvPr>
            <p:cNvSpPr/>
            <p:nvPr/>
          </p:nvSpPr>
          <p:spPr>
            <a:xfrm>
              <a:off x="6373377" y="3156411"/>
              <a:ext cx="1642863" cy="168587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34EB7F2C-C370-6716-E972-98204C127609}"/>
              </a:ext>
            </a:extLst>
          </p:cNvPr>
          <p:cNvSpPr txBox="1"/>
          <p:nvPr/>
        </p:nvSpPr>
        <p:spPr>
          <a:xfrm>
            <a:off x="995423" y="2428170"/>
            <a:ext cx="74656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</a:t>
            </a:r>
            <a:r>
              <a:rPr lang="tr-TR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zellikle hız ve performans açısından güçlü olan bir </a:t>
            </a:r>
            <a:r>
              <a:rPr lang="tr-TR" sz="2000" b="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lang="tr-TR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boosting</a:t>
            </a:r>
            <a:r>
              <a:rPr lang="tr-TR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framework'üdür</a:t>
            </a:r>
            <a:r>
              <a:rPr lang="tr-TR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2016 yılında </a:t>
            </a:r>
            <a:r>
              <a:rPr lang="tr-TR" sz="2000" b="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Tianqi</a:t>
            </a:r>
            <a:r>
              <a:rPr lang="tr-TR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Chen ve Carlos </a:t>
            </a:r>
            <a:r>
              <a:rPr lang="tr-TR" sz="2000" b="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Guestrin</a:t>
            </a:r>
            <a:r>
              <a:rPr lang="tr-TR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tarafından popüler hale getirilen bu yöntem, büyük veri setlerinde ve karmaşık veri yapılarında etkili sonuçlar vermesi nedeniyle yaygın olarak kullanılır. </a:t>
            </a:r>
            <a:r>
              <a:rPr lang="tr-TR" sz="2000" b="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tr-TR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makine öğrenimi yarışmalarında (</a:t>
            </a:r>
            <a:r>
              <a:rPr lang="tr-TR" sz="2000" b="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tr-TR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gibi) sıkça tercih edilen bir modeldir ve bu başarısını çeşitli özelliklerine borçludur.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Dikdörtgen: Üst Köşelerinden Biri Yuvarlatılmış, Biri Kesik 19">
            <a:extLst>
              <a:ext uri="{FF2B5EF4-FFF2-40B4-BE49-F238E27FC236}">
                <a16:creationId xmlns:a16="http://schemas.microsoft.com/office/drawing/2014/main" id="{C345095D-9F16-D069-5654-4243002A8C6A}"/>
              </a:ext>
            </a:extLst>
          </p:cNvPr>
          <p:cNvSpPr/>
          <p:nvPr/>
        </p:nvSpPr>
        <p:spPr>
          <a:xfrm>
            <a:off x="995423" y="1724628"/>
            <a:ext cx="1759352" cy="173620"/>
          </a:xfrm>
          <a:prstGeom prst="snip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9185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793972D5-BE53-1788-6578-97D7972B6427}"/>
              </a:ext>
            </a:extLst>
          </p:cNvPr>
          <p:cNvSpPr/>
          <p:nvPr/>
        </p:nvSpPr>
        <p:spPr>
          <a:xfrm>
            <a:off x="0" y="-11478"/>
            <a:ext cx="12192001" cy="6858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33333233233</a:t>
            </a:r>
          </a:p>
        </p:txBody>
      </p:sp>
      <p:sp>
        <p:nvSpPr>
          <p:cNvPr id="5" name="Akış Çizelgesi: Bağlayıcı 4">
            <a:extLst>
              <a:ext uri="{FF2B5EF4-FFF2-40B4-BE49-F238E27FC236}">
                <a16:creationId xmlns:a16="http://schemas.microsoft.com/office/drawing/2014/main" id="{62390174-C669-381F-2549-2B1CABB9A76E}"/>
              </a:ext>
            </a:extLst>
          </p:cNvPr>
          <p:cNvSpPr/>
          <p:nvPr/>
        </p:nvSpPr>
        <p:spPr>
          <a:xfrm rot="5400000">
            <a:off x="8740589" y="-502904"/>
            <a:ext cx="8579223" cy="8511988"/>
          </a:xfrm>
          <a:prstGeom prst="flowChartConnector">
            <a:avLst/>
          </a:prstGeom>
          <a:noFill/>
          <a:ln>
            <a:gradFill flip="none" rotWithShape="1">
              <a:gsLst>
                <a:gs pos="61000">
                  <a:schemeClr val="tx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 </a:t>
            </a:r>
          </a:p>
        </p:txBody>
      </p:sp>
      <p:sp>
        <p:nvSpPr>
          <p:cNvPr id="7" name="Akış Çizelgesi: Bağlayıcı 6">
            <a:extLst>
              <a:ext uri="{FF2B5EF4-FFF2-40B4-BE49-F238E27FC236}">
                <a16:creationId xmlns:a16="http://schemas.microsoft.com/office/drawing/2014/main" id="{68DE1AD1-055A-363C-FA2F-E64E6AAB97B5}"/>
              </a:ext>
            </a:extLst>
          </p:cNvPr>
          <p:cNvSpPr/>
          <p:nvPr/>
        </p:nvSpPr>
        <p:spPr>
          <a:xfrm>
            <a:off x="9777504" y="681036"/>
            <a:ext cx="308328" cy="346869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Akış Çizelgesi: Bağlayıcı 7">
            <a:extLst>
              <a:ext uri="{FF2B5EF4-FFF2-40B4-BE49-F238E27FC236}">
                <a16:creationId xmlns:a16="http://schemas.microsoft.com/office/drawing/2014/main" id="{8D0CD403-D57F-25A4-E496-387B56728782}"/>
              </a:ext>
            </a:extLst>
          </p:cNvPr>
          <p:cNvSpPr/>
          <p:nvPr/>
        </p:nvSpPr>
        <p:spPr>
          <a:xfrm>
            <a:off x="8972325" y="1892727"/>
            <a:ext cx="346943" cy="39031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Akış Çizelgesi: Bağlayıcı 8">
            <a:extLst>
              <a:ext uri="{FF2B5EF4-FFF2-40B4-BE49-F238E27FC236}">
                <a16:creationId xmlns:a16="http://schemas.microsoft.com/office/drawing/2014/main" id="{3F7FE3D1-4934-8644-E08F-FC1AB325E871}"/>
              </a:ext>
            </a:extLst>
          </p:cNvPr>
          <p:cNvSpPr/>
          <p:nvPr/>
        </p:nvSpPr>
        <p:spPr>
          <a:xfrm>
            <a:off x="8541652" y="3310988"/>
            <a:ext cx="465108" cy="523247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Akış Çizelgesi: Bağlayıcı 9">
            <a:extLst>
              <a:ext uri="{FF2B5EF4-FFF2-40B4-BE49-F238E27FC236}">
                <a16:creationId xmlns:a16="http://schemas.microsoft.com/office/drawing/2014/main" id="{8E6499D3-6F62-8580-A6ED-FDCCE2114EF9}"/>
              </a:ext>
            </a:extLst>
          </p:cNvPr>
          <p:cNvSpPr/>
          <p:nvPr/>
        </p:nvSpPr>
        <p:spPr>
          <a:xfrm>
            <a:off x="8811310" y="5018937"/>
            <a:ext cx="346944" cy="390312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Akış Çizelgesi: Bağlayıcı 10">
            <a:extLst>
              <a:ext uri="{FF2B5EF4-FFF2-40B4-BE49-F238E27FC236}">
                <a16:creationId xmlns:a16="http://schemas.microsoft.com/office/drawing/2014/main" id="{8CEE56BF-D99F-A50C-8116-37926EF6E34B}"/>
              </a:ext>
            </a:extLst>
          </p:cNvPr>
          <p:cNvSpPr/>
          <p:nvPr/>
        </p:nvSpPr>
        <p:spPr>
          <a:xfrm>
            <a:off x="9530094" y="6279150"/>
            <a:ext cx="372858" cy="41946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: Üst Köşelerinden Biri Yuvarlatılmış, Biri Kesik 11">
            <a:extLst>
              <a:ext uri="{FF2B5EF4-FFF2-40B4-BE49-F238E27FC236}">
                <a16:creationId xmlns:a16="http://schemas.microsoft.com/office/drawing/2014/main" id="{E1B8C58B-D0A9-7BEA-7CFB-3927F0EAD4F4}"/>
              </a:ext>
            </a:extLst>
          </p:cNvPr>
          <p:cNvSpPr/>
          <p:nvPr/>
        </p:nvSpPr>
        <p:spPr>
          <a:xfrm>
            <a:off x="838200" y="1448751"/>
            <a:ext cx="6126480" cy="4728212"/>
          </a:xfrm>
          <a:prstGeom prst="snip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CBE9ED87-2388-787E-0C22-E608B2C56864}"/>
              </a:ext>
            </a:extLst>
          </p:cNvPr>
          <p:cNvSpPr txBox="1"/>
          <p:nvPr/>
        </p:nvSpPr>
        <p:spPr>
          <a:xfrm>
            <a:off x="10133481" y="254609"/>
            <a:ext cx="212508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dirty="0">
                <a:solidFill>
                  <a:srgbClr val="0D0D0D"/>
                </a:solidFill>
                <a:latin typeface="Söhne"/>
              </a:rPr>
              <a:t>Karmaşıklık</a:t>
            </a:r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1600" b="1" i="0" dirty="0" err="1">
                <a:solidFill>
                  <a:srgbClr val="0D0D0D"/>
                </a:solidFill>
                <a:effectLst/>
                <a:latin typeface="Söhne"/>
              </a:rPr>
              <a:t>Matrix</a:t>
            </a:r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 ve Performans Metriklerinin Görselleştirilmesi</a:t>
            </a:r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41B164C-F2DB-B2D6-1C95-4AA6EC3FC1C3}"/>
              </a:ext>
            </a:extLst>
          </p:cNvPr>
          <p:cNvSpPr txBox="1"/>
          <p:nvPr/>
        </p:nvSpPr>
        <p:spPr>
          <a:xfrm>
            <a:off x="1206815" y="500830"/>
            <a:ext cx="4846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Özelliklerin Dağılımını Görselleştirme - Histogram</a:t>
            </a:r>
          </a:p>
          <a:p>
            <a:endParaRPr lang="tr-TR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B80FA840-EA22-7E37-D9D5-D29BE557EA79}"/>
              </a:ext>
            </a:extLst>
          </p:cNvPr>
          <p:cNvSpPr txBox="1"/>
          <p:nvPr/>
        </p:nvSpPr>
        <p:spPr>
          <a:xfrm>
            <a:off x="9376794" y="1758157"/>
            <a:ext cx="275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800" b="1" i="0" dirty="0">
                <a:solidFill>
                  <a:srgbClr val="0D0D0D"/>
                </a:solidFill>
                <a:effectLst/>
                <a:latin typeface="Söhne"/>
              </a:rPr>
              <a:t>Performans Metriklerinin Gösterilmesi</a:t>
            </a:r>
          </a:p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65496B3-7DD9-132D-0D5F-CA62BAFF814D}"/>
              </a:ext>
            </a:extLst>
          </p:cNvPr>
          <p:cNvSpPr txBox="1"/>
          <p:nvPr/>
        </p:nvSpPr>
        <p:spPr>
          <a:xfrm>
            <a:off x="9073315" y="2984418"/>
            <a:ext cx="2941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Özelliklerin Dağılımını Görselleştirme</a:t>
            </a:r>
          </a:p>
          <a:p>
            <a:endParaRPr lang="tr-TR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C0E16C70-B034-D452-8271-4CB782B5A67B}"/>
              </a:ext>
            </a:extLst>
          </p:cNvPr>
          <p:cNvSpPr txBox="1"/>
          <p:nvPr/>
        </p:nvSpPr>
        <p:spPr>
          <a:xfrm>
            <a:off x="9261913" y="4857231"/>
            <a:ext cx="275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800" b="1" i="0" dirty="0">
                <a:solidFill>
                  <a:srgbClr val="0D0D0D"/>
                </a:solidFill>
                <a:effectLst/>
                <a:latin typeface="Söhne"/>
              </a:rPr>
              <a:t>Hedef Değişkenin Dağılımını Görselleştirme</a:t>
            </a:r>
          </a:p>
          <a:p>
            <a:endParaRPr lang="tr-TR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A6197460-C5CB-6945-FE29-BCD6D22EF6FC}"/>
              </a:ext>
            </a:extLst>
          </p:cNvPr>
          <p:cNvSpPr txBox="1"/>
          <p:nvPr/>
        </p:nvSpPr>
        <p:spPr>
          <a:xfrm>
            <a:off x="11062025" y="7024141"/>
            <a:ext cx="2369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Veri Kümesini Yükleme ve Ön İşleme</a:t>
            </a:r>
          </a:p>
          <a:p>
            <a:pPr algn="l"/>
            <a:endParaRPr lang="tr-TR" sz="1600" b="1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696C039E-662D-0D79-E36F-375B232D510E}"/>
              </a:ext>
            </a:extLst>
          </p:cNvPr>
          <p:cNvSpPr txBox="1"/>
          <p:nvPr/>
        </p:nvSpPr>
        <p:spPr>
          <a:xfrm>
            <a:off x="11184038" y="-859477"/>
            <a:ext cx="21250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Modelin Değerlendirilmesi</a:t>
            </a:r>
          </a:p>
          <a:p>
            <a:endParaRPr lang="tr-TR" dirty="0"/>
          </a:p>
        </p:txBody>
      </p:sp>
      <p:pic>
        <p:nvPicPr>
          <p:cNvPr id="20" name="İçerik Yer Tutucusu 19">
            <a:extLst>
              <a:ext uri="{FF2B5EF4-FFF2-40B4-BE49-F238E27FC236}">
                <a16:creationId xmlns:a16="http://schemas.microsoft.com/office/drawing/2014/main" id="{73EA802F-09E7-FCE9-97AF-B9C724BD3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808" y="2301606"/>
            <a:ext cx="5944680" cy="2982298"/>
          </a:xfr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8FDFDCDD-2836-45C4-AAC6-3AEF5BC5E4E9}"/>
              </a:ext>
            </a:extLst>
          </p:cNvPr>
          <p:cNvSpPr txBox="1"/>
          <p:nvPr/>
        </p:nvSpPr>
        <p:spPr>
          <a:xfrm>
            <a:off x="9738754" y="6218654"/>
            <a:ext cx="2484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Gerekli Kütüphanelerin Yüklenmesi</a:t>
            </a:r>
          </a:p>
        </p:txBody>
      </p:sp>
    </p:spTree>
    <p:extLst>
      <p:ext uri="{BB962C8B-B14F-4D97-AF65-F5344CB8AC3E}">
        <p14:creationId xmlns:p14="http://schemas.microsoft.com/office/powerpoint/2010/main" val="67117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3B2FC6-F610-CD97-549C-AF662AE0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BE8C193-BB2B-6879-EB47-BC970AEE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793972D5-BE53-1788-6578-97D7972B6427}"/>
              </a:ext>
            </a:extLst>
          </p:cNvPr>
          <p:cNvSpPr/>
          <p:nvPr/>
        </p:nvSpPr>
        <p:spPr>
          <a:xfrm>
            <a:off x="0" y="-11478"/>
            <a:ext cx="12192001" cy="6858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33333233233</a:t>
            </a:r>
          </a:p>
        </p:txBody>
      </p:sp>
      <p:sp>
        <p:nvSpPr>
          <p:cNvPr id="5" name="Akış Çizelgesi: Bağlayıcı 4">
            <a:extLst>
              <a:ext uri="{FF2B5EF4-FFF2-40B4-BE49-F238E27FC236}">
                <a16:creationId xmlns:a16="http://schemas.microsoft.com/office/drawing/2014/main" id="{62390174-C669-381F-2549-2B1CABB9A76E}"/>
              </a:ext>
            </a:extLst>
          </p:cNvPr>
          <p:cNvSpPr/>
          <p:nvPr/>
        </p:nvSpPr>
        <p:spPr>
          <a:xfrm rot="5400000">
            <a:off x="8740589" y="-502904"/>
            <a:ext cx="8579223" cy="8511988"/>
          </a:xfrm>
          <a:prstGeom prst="flowChartConnector">
            <a:avLst/>
          </a:prstGeom>
          <a:noFill/>
          <a:ln>
            <a:gradFill flip="none" rotWithShape="1">
              <a:gsLst>
                <a:gs pos="61000">
                  <a:schemeClr val="tx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 </a:t>
            </a:r>
          </a:p>
        </p:txBody>
      </p:sp>
      <p:sp>
        <p:nvSpPr>
          <p:cNvPr id="7" name="Akış Çizelgesi: Bağlayıcı 6">
            <a:extLst>
              <a:ext uri="{FF2B5EF4-FFF2-40B4-BE49-F238E27FC236}">
                <a16:creationId xmlns:a16="http://schemas.microsoft.com/office/drawing/2014/main" id="{68DE1AD1-055A-363C-FA2F-E64E6AAB97B5}"/>
              </a:ext>
            </a:extLst>
          </p:cNvPr>
          <p:cNvSpPr/>
          <p:nvPr/>
        </p:nvSpPr>
        <p:spPr>
          <a:xfrm>
            <a:off x="9777504" y="681036"/>
            <a:ext cx="308328" cy="346869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Akış Çizelgesi: Bağlayıcı 7">
            <a:extLst>
              <a:ext uri="{FF2B5EF4-FFF2-40B4-BE49-F238E27FC236}">
                <a16:creationId xmlns:a16="http://schemas.microsoft.com/office/drawing/2014/main" id="{8D0CD403-D57F-25A4-E496-387B56728782}"/>
              </a:ext>
            </a:extLst>
          </p:cNvPr>
          <p:cNvSpPr/>
          <p:nvPr/>
        </p:nvSpPr>
        <p:spPr>
          <a:xfrm>
            <a:off x="8972325" y="1892727"/>
            <a:ext cx="346943" cy="39031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Akış Çizelgesi: Bağlayıcı 8">
            <a:extLst>
              <a:ext uri="{FF2B5EF4-FFF2-40B4-BE49-F238E27FC236}">
                <a16:creationId xmlns:a16="http://schemas.microsoft.com/office/drawing/2014/main" id="{3F7FE3D1-4934-8644-E08F-FC1AB325E871}"/>
              </a:ext>
            </a:extLst>
          </p:cNvPr>
          <p:cNvSpPr/>
          <p:nvPr/>
        </p:nvSpPr>
        <p:spPr>
          <a:xfrm>
            <a:off x="8541652" y="3310988"/>
            <a:ext cx="465108" cy="523247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Akış Çizelgesi: Bağlayıcı 9">
            <a:extLst>
              <a:ext uri="{FF2B5EF4-FFF2-40B4-BE49-F238E27FC236}">
                <a16:creationId xmlns:a16="http://schemas.microsoft.com/office/drawing/2014/main" id="{8E6499D3-6F62-8580-A6ED-FDCCE2114EF9}"/>
              </a:ext>
            </a:extLst>
          </p:cNvPr>
          <p:cNvSpPr/>
          <p:nvPr/>
        </p:nvSpPr>
        <p:spPr>
          <a:xfrm>
            <a:off x="8811310" y="5018937"/>
            <a:ext cx="346944" cy="390312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Akış Çizelgesi: Bağlayıcı 10">
            <a:extLst>
              <a:ext uri="{FF2B5EF4-FFF2-40B4-BE49-F238E27FC236}">
                <a16:creationId xmlns:a16="http://schemas.microsoft.com/office/drawing/2014/main" id="{8CEE56BF-D99F-A50C-8116-37926EF6E34B}"/>
              </a:ext>
            </a:extLst>
          </p:cNvPr>
          <p:cNvSpPr/>
          <p:nvPr/>
        </p:nvSpPr>
        <p:spPr>
          <a:xfrm>
            <a:off x="9530094" y="6279150"/>
            <a:ext cx="372858" cy="41946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: Üst Köşelerinden Biri Yuvarlatılmış, Biri Kesik 11">
            <a:extLst>
              <a:ext uri="{FF2B5EF4-FFF2-40B4-BE49-F238E27FC236}">
                <a16:creationId xmlns:a16="http://schemas.microsoft.com/office/drawing/2014/main" id="{E1B8C58B-D0A9-7BEA-7CFB-3927F0EAD4F4}"/>
              </a:ext>
            </a:extLst>
          </p:cNvPr>
          <p:cNvSpPr/>
          <p:nvPr/>
        </p:nvSpPr>
        <p:spPr>
          <a:xfrm>
            <a:off x="838200" y="1448751"/>
            <a:ext cx="6126480" cy="4728212"/>
          </a:xfrm>
          <a:prstGeom prst="snip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CBE9ED87-2388-787E-0C22-E608B2C56864}"/>
              </a:ext>
            </a:extLst>
          </p:cNvPr>
          <p:cNvSpPr txBox="1"/>
          <p:nvPr/>
        </p:nvSpPr>
        <p:spPr>
          <a:xfrm>
            <a:off x="10133481" y="254609"/>
            <a:ext cx="212508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dirty="0">
                <a:solidFill>
                  <a:srgbClr val="0D0D0D"/>
                </a:solidFill>
                <a:latin typeface="Söhne"/>
              </a:rPr>
              <a:t>Karmaşıklık</a:t>
            </a:r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1600" b="1" i="0" dirty="0" err="1">
                <a:solidFill>
                  <a:srgbClr val="0D0D0D"/>
                </a:solidFill>
                <a:effectLst/>
                <a:latin typeface="Söhne"/>
              </a:rPr>
              <a:t>Matrix</a:t>
            </a:r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 ve Performans Metriklerinin Görselleştirilmesi</a:t>
            </a:r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41B164C-F2DB-B2D6-1C95-4AA6EC3FC1C3}"/>
              </a:ext>
            </a:extLst>
          </p:cNvPr>
          <p:cNvSpPr txBox="1"/>
          <p:nvPr/>
        </p:nvSpPr>
        <p:spPr>
          <a:xfrm>
            <a:off x="1206815" y="500830"/>
            <a:ext cx="4846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Özelliklerin Dağılımını Görselleştirme</a:t>
            </a:r>
          </a:p>
          <a:p>
            <a:endParaRPr lang="tr-TR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B80FA840-EA22-7E37-D9D5-D29BE557EA79}"/>
              </a:ext>
            </a:extLst>
          </p:cNvPr>
          <p:cNvSpPr txBox="1"/>
          <p:nvPr/>
        </p:nvSpPr>
        <p:spPr>
          <a:xfrm>
            <a:off x="9376794" y="1758157"/>
            <a:ext cx="275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800" b="1" i="0" dirty="0">
                <a:solidFill>
                  <a:srgbClr val="0D0D0D"/>
                </a:solidFill>
                <a:effectLst/>
                <a:latin typeface="Söhne"/>
              </a:rPr>
              <a:t>Performans Metriklerinin Gösterilmesi</a:t>
            </a:r>
          </a:p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65496B3-7DD9-132D-0D5F-CA62BAFF814D}"/>
              </a:ext>
            </a:extLst>
          </p:cNvPr>
          <p:cNvSpPr txBox="1"/>
          <p:nvPr/>
        </p:nvSpPr>
        <p:spPr>
          <a:xfrm>
            <a:off x="9073315" y="2984418"/>
            <a:ext cx="2941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Özelliklerin Dağılımını Görselleştirme</a:t>
            </a:r>
          </a:p>
          <a:p>
            <a:endParaRPr lang="tr-TR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C0E16C70-B034-D452-8271-4CB782B5A67B}"/>
              </a:ext>
            </a:extLst>
          </p:cNvPr>
          <p:cNvSpPr txBox="1"/>
          <p:nvPr/>
        </p:nvSpPr>
        <p:spPr>
          <a:xfrm>
            <a:off x="9261913" y="4857231"/>
            <a:ext cx="275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800" b="1" i="0" dirty="0">
                <a:solidFill>
                  <a:srgbClr val="0D0D0D"/>
                </a:solidFill>
                <a:effectLst/>
                <a:latin typeface="Söhne"/>
              </a:rPr>
              <a:t>Hedef Değişkenin Dağılımını Görselleştirme</a:t>
            </a:r>
          </a:p>
          <a:p>
            <a:endParaRPr lang="tr-TR" dirty="0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696C039E-662D-0D79-E36F-375B232D510E}"/>
              </a:ext>
            </a:extLst>
          </p:cNvPr>
          <p:cNvSpPr txBox="1"/>
          <p:nvPr/>
        </p:nvSpPr>
        <p:spPr>
          <a:xfrm>
            <a:off x="11184038" y="-859477"/>
            <a:ext cx="21250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Modelin Değerlendirilmesi</a:t>
            </a:r>
          </a:p>
          <a:p>
            <a:endParaRPr lang="tr-TR" dirty="0"/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886CC241-06B8-5174-EEF2-841E06D1D5F1}"/>
              </a:ext>
            </a:extLst>
          </p:cNvPr>
          <p:cNvSpPr txBox="1"/>
          <p:nvPr/>
        </p:nvSpPr>
        <p:spPr>
          <a:xfrm>
            <a:off x="1137310" y="2002950"/>
            <a:ext cx="61264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lang="tr-TR" sz="2000" dirty="0" err="1">
                <a:solidFill>
                  <a:schemeClr val="bg2"/>
                </a:solidFill>
                <a:latin typeface="Consolas" panose="020B0609020204030204" pitchFamily="49" charset="0"/>
              </a:rPr>
              <a:t>Violin</a:t>
            </a:r>
            <a:r>
              <a:rPr lang="tr-TR" sz="2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tr-TR" sz="2000" dirty="0" err="1">
                <a:solidFill>
                  <a:schemeClr val="bg2"/>
                </a:solidFill>
                <a:latin typeface="Consolas" panose="020B0609020204030204" pitchFamily="49" charset="0"/>
              </a:rPr>
              <a:t>Plot</a:t>
            </a:r>
            <a:endParaRPr lang="tr-TR" sz="20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endParaRPr lang="tr-TR" sz="2000" b="0" dirty="0">
              <a:solidFill>
                <a:srgbClr val="4EC9B0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endParaRPr lang="tr-TR" sz="2000" dirty="0">
              <a:solidFill>
                <a:srgbClr val="4EC9B0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20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0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figure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20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figsize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=(</a:t>
            </a:r>
            <a:r>
              <a:rPr lang="tr-TR" sz="20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12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sz="20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12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tr-TR" sz="2000" b="0" dirty="0" err="1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for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20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sz="20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feature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2000" b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in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enumerate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2000" b="0" dirty="0" err="1">
                <a:solidFill>
                  <a:srgbClr val="4FC1F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X</a:t>
            </a:r>
            <a:r>
              <a:rPr lang="tr-TR" sz="20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0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columns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20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0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subplot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20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4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sz="20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5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sz="20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+ </a:t>
            </a:r>
            <a:r>
              <a:rPr lang="tr-TR" sz="20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sns</a:t>
            </a:r>
            <a:r>
              <a:rPr lang="tr-TR" sz="20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0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violinplot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20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y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tr-TR" sz="20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tr-TR" sz="20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feature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20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0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20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feature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20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0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tight_layout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tr-TR" sz="20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20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0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show</a:t>
            </a:r>
            <a:r>
              <a:rPr lang="tr-TR" sz="2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()</a:t>
            </a:r>
          </a:p>
          <a:p>
            <a:endParaRPr lang="tr-TR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C5487DB6-3BE7-F259-2AAC-EF82BA98046D}"/>
              </a:ext>
            </a:extLst>
          </p:cNvPr>
          <p:cNvSpPr txBox="1"/>
          <p:nvPr/>
        </p:nvSpPr>
        <p:spPr>
          <a:xfrm>
            <a:off x="11059052" y="7056213"/>
            <a:ext cx="2484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Veri Kümesini Yükleme ve Ön İşleme</a:t>
            </a:r>
          </a:p>
          <a:p>
            <a:pPr algn="l"/>
            <a:endParaRPr lang="tr-TR" sz="1600" b="1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9787D384-E858-8086-82AB-21736B286E08}"/>
              </a:ext>
            </a:extLst>
          </p:cNvPr>
          <p:cNvSpPr txBox="1"/>
          <p:nvPr/>
        </p:nvSpPr>
        <p:spPr>
          <a:xfrm>
            <a:off x="9738754" y="6218654"/>
            <a:ext cx="2484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Gerekli Kütüphanelerin Yüklenmesi</a:t>
            </a:r>
          </a:p>
        </p:txBody>
      </p:sp>
    </p:spTree>
    <p:extLst>
      <p:ext uri="{BB962C8B-B14F-4D97-AF65-F5344CB8AC3E}">
        <p14:creationId xmlns:p14="http://schemas.microsoft.com/office/powerpoint/2010/main" val="4216632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793972D5-BE53-1788-6578-97D7972B6427}"/>
              </a:ext>
            </a:extLst>
          </p:cNvPr>
          <p:cNvSpPr/>
          <p:nvPr/>
        </p:nvSpPr>
        <p:spPr>
          <a:xfrm>
            <a:off x="0" y="-11478"/>
            <a:ext cx="12192001" cy="6858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33333233233</a:t>
            </a:r>
          </a:p>
        </p:txBody>
      </p:sp>
      <p:sp>
        <p:nvSpPr>
          <p:cNvPr id="5" name="Akış Çizelgesi: Bağlayıcı 4">
            <a:extLst>
              <a:ext uri="{FF2B5EF4-FFF2-40B4-BE49-F238E27FC236}">
                <a16:creationId xmlns:a16="http://schemas.microsoft.com/office/drawing/2014/main" id="{62390174-C669-381F-2549-2B1CABB9A76E}"/>
              </a:ext>
            </a:extLst>
          </p:cNvPr>
          <p:cNvSpPr/>
          <p:nvPr/>
        </p:nvSpPr>
        <p:spPr>
          <a:xfrm rot="5400000">
            <a:off x="8740589" y="-502904"/>
            <a:ext cx="8579223" cy="8511988"/>
          </a:xfrm>
          <a:prstGeom prst="flowChartConnector">
            <a:avLst/>
          </a:prstGeom>
          <a:noFill/>
          <a:ln>
            <a:gradFill flip="none" rotWithShape="1">
              <a:gsLst>
                <a:gs pos="61000">
                  <a:schemeClr val="tx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 </a:t>
            </a:r>
          </a:p>
        </p:txBody>
      </p:sp>
      <p:sp>
        <p:nvSpPr>
          <p:cNvPr id="7" name="Akış Çizelgesi: Bağlayıcı 6">
            <a:extLst>
              <a:ext uri="{FF2B5EF4-FFF2-40B4-BE49-F238E27FC236}">
                <a16:creationId xmlns:a16="http://schemas.microsoft.com/office/drawing/2014/main" id="{68DE1AD1-055A-363C-FA2F-E64E6AAB97B5}"/>
              </a:ext>
            </a:extLst>
          </p:cNvPr>
          <p:cNvSpPr/>
          <p:nvPr/>
        </p:nvSpPr>
        <p:spPr>
          <a:xfrm>
            <a:off x="9777504" y="681036"/>
            <a:ext cx="308328" cy="346869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Akış Çizelgesi: Bağlayıcı 7">
            <a:extLst>
              <a:ext uri="{FF2B5EF4-FFF2-40B4-BE49-F238E27FC236}">
                <a16:creationId xmlns:a16="http://schemas.microsoft.com/office/drawing/2014/main" id="{8D0CD403-D57F-25A4-E496-387B56728782}"/>
              </a:ext>
            </a:extLst>
          </p:cNvPr>
          <p:cNvSpPr/>
          <p:nvPr/>
        </p:nvSpPr>
        <p:spPr>
          <a:xfrm>
            <a:off x="8972325" y="1892727"/>
            <a:ext cx="346943" cy="39031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Akış Çizelgesi: Bağlayıcı 8">
            <a:extLst>
              <a:ext uri="{FF2B5EF4-FFF2-40B4-BE49-F238E27FC236}">
                <a16:creationId xmlns:a16="http://schemas.microsoft.com/office/drawing/2014/main" id="{3F7FE3D1-4934-8644-E08F-FC1AB325E871}"/>
              </a:ext>
            </a:extLst>
          </p:cNvPr>
          <p:cNvSpPr/>
          <p:nvPr/>
        </p:nvSpPr>
        <p:spPr>
          <a:xfrm>
            <a:off x="8541652" y="3310988"/>
            <a:ext cx="465108" cy="523247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Akış Çizelgesi: Bağlayıcı 9">
            <a:extLst>
              <a:ext uri="{FF2B5EF4-FFF2-40B4-BE49-F238E27FC236}">
                <a16:creationId xmlns:a16="http://schemas.microsoft.com/office/drawing/2014/main" id="{8E6499D3-6F62-8580-A6ED-FDCCE2114EF9}"/>
              </a:ext>
            </a:extLst>
          </p:cNvPr>
          <p:cNvSpPr/>
          <p:nvPr/>
        </p:nvSpPr>
        <p:spPr>
          <a:xfrm>
            <a:off x="8811310" y="5018937"/>
            <a:ext cx="346944" cy="390312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Akış Çizelgesi: Bağlayıcı 10">
            <a:extLst>
              <a:ext uri="{FF2B5EF4-FFF2-40B4-BE49-F238E27FC236}">
                <a16:creationId xmlns:a16="http://schemas.microsoft.com/office/drawing/2014/main" id="{8CEE56BF-D99F-A50C-8116-37926EF6E34B}"/>
              </a:ext>
            </a:extLst>
          </p:cNvPr>
          <p:cNvSpPr/>
          <p:nvPr/>
        </p:nvSpPr>
        <p:spPr>
          <a:xfrm>
            <a:off x="9530094" y="6279150"/>
            <a:ext cx="372858" cy="41946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: Üst Köşelerinden Biri Yuvarlatılmış, Biri Kesik 11">
            <a:extLst>
              <a:ext uri="{FF2B5EF4-FFF2-40B4-BE49-F238E27FC236}">
                <a16:creationId xmlns:a16="http://schemas.microsoft.com/office/drawing/2014/main" id="{E1B8C58B-D0A9-7BEA-7CFB-3927F0EAD4F4}"/>
              </a:ext>
            </a:extLst>
          </p:cNvPr>
          <p:cNvSpPr/>
          <p:nvPr/>
        </p:nvSpPr>
        <p:spPr>
          <a:xfrm>
            <a:off x="838200" y="1448751"/>
            <a:ext cx="6126480" cy="4728212"/>
          </a:xfrm>
          <a:prstGeom prst="snip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CBE9ED87-2388-787E-0C22-E608B2C56864}"/>
              </a:ext>
            </a:extLst>
          </p:cNvPr>
          <p:cNvSpPr txBox="1"/>
          <p:nvPr/>
        </p:nvSpPr>
        <p:spPr>
          <a:xfrm>
            <a:off x="10133481" y="254609"/>
            <a:ext cx="212508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dirty="0">
                <a:solidFill>
                  <a:srgbClr val="0D0D0D"/>
                </a:solidFill>
                <a:latin typeface="Söhne"/>
              </a:rPr>
              <a:t>Karmaşıklık</a:t>
            </a:r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1600" b="1" i="0" dirty="0" err="1">
                <a:solidFill>
                  <a:srgbClr val="0D0D0D"/>
                </a:solidFill>
                <a:effectLst/>
                <a:latin typeface="Söhne"/>
              </a:rPr>
              <a:t>Matrix</a:t>
            </a:r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 ve Performans Metriklerinin Görselleştirilmesi</a:t>
            </a:r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41B164C-F2DB-B2D6-1C95-4AA6EC3FC1C3}"/>
              </a:ext>
            </a:extLst>
          </p:cNvPr>
          <p:cNvSpPr txBox="1"/>
          <p:nvPr/>
        </p:nvSpPr>
        <p:spPr>
          <a:xfrm>
            <a:off x="1480612" y="500830"/>
            <a:ext cx="4846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Özelliklerin Dağılımını Görselleştirme</a:t>
            </a:r>
            <a:r>
              <a:rPr lang="tr-TR" sz="2400" b="1" dirty="0">
                <a:solidFill>
                  <a:srgbClr val="0D0D0D"/>
                </a:solidFill>
                <a:latin typeface="Söhne"/>
              </a:rPr>
              <a:t> – </a:t>
            </a:r>
            <a:r>
              <a:rPr lang="tr-TR" sz="2400" b="1" dirty="0" err="1">
                <a:solidFill>
                  <a:srgbClr val="0D0D0D"/>
                </a:solidFill>
                <a:latin typeface="Söhne"/>
              </a:rPr>
              <a:t>Violin</a:t>
            </a:r>
            <a:r>
              <a:rPr lang="tr-TR" sz="2400" b="1" dirty="0">
                <a:solidFill>
                  <a:srgbClr val="0D0D0D"/>
                </a:solidFill>
                <a:latin typeface="Söhne"/>
              </a:rPr>
              <a:t> </a:t>
            </a:r>
            <a:r>
              <a:rPr lang="tr-TR" sz="2400" b="1" dirty="0" err="1">
                <a:solidFill>
                  <a:srgbClr val="0D0D0D"/>
                </a:solidFill>
                <a:latin typeface="Söhne"/>
              </a:rPr>
              <a:t>Plot</a:t>
            </a:r>
            <a:endParaRPr lang="tr-TR" sz="2400" b="1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tr-TR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B80FA840-EA22-7E37-D9D5-D29BE557EA79}"/>
              </a:ext>
            </a:extLst>
          </p:cNvPr>
          <p:cNvSpPr txBox="1"/>
          <p:nvPr/>
        </p:nvSpPr>
        <p:spPr>
          <a:xfrm>
            <a:off x="9376794" y="1758157"/>
            <a:ext cx="275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800" b="1" i="0" dirty="0">
                <a:solidFill>
                  <a:srgbClr val="0D0D0D"/>
                </a:solidFill>
                <a:effectLst/>
                <a:latin typeface="Söhne"/>
              </a:rPr>
              <a:t>Performans Metriklerinin Gösterilmesi</a:t>
            </a:r>
          </a:p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65496B3-7DD9-132D-0D5F-CA62BAFF814D}"/>
              </a:ext>
            </a:extLst>
          </p:cNvPr>
          <p:cNvSpPr txBox="1"/>
          <p:nvPr/>
        </p:nvSpPr>
        <p:spPr>
          <a:xfrm>
            <a:off x="9073315" y="2984418"/>
            <a:ext cx="2941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Özelliklerin Dağılımını Görselleştirme</a:t>
            </a:r>
          </a:p>
          <a:p>
            <a:endParaRPr lang="tr-TR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C0E16C70-B034-D452-8271-4CB782B5A67B}"/>
              </a:ext>
            </a:extLst>
          </p:cNvPr>
          <p:cNvSpPr txBox="1"/>
          <p:nvPr/>
        </p:nvSpPr>
        <p:spPr>
          <a:xfrm>
            <a:off x="9261913" y="4857231"/>
            <a:ext cx="275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800" b="1" i="0" dirty="0">
                <a:solidFill>
                  <a:srgbClr val="0D0D0D"/>
                </a:solidFill>
                <a:effectLst/>
                <a:latin typeface="Söhne"/>
              </a:rPr>
              <a:t>Hedef Değişkenin Dağılımını Görselleştirme</a:t>
            </a:r>
          </a:p>
          <a:p>
            <a:endParaRPr lang="tr-TR" dirty="0"/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2A1C3AE1-AD4B-0674-75AA-6FBF61E6735E}"/>
              </a:ext>
            </a:extLst>
          </p:cNvPr>
          <p:cNvSpPr txBox="1"/>
          <p:nvPr/>
        </p:nvSpPr>
        <p:spPr>
          <a:xfrm>
            <a:off x="9738754" y="6218654"/>
            <a:ext cx="2484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Gerekli Kütüphanelerin Yüklenmesi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696C039E-662D-0D79-E36F-375B232D510E}"/>
              </a:ext>
            </a:extLst>
          </p:cNvPr>
          <p:cNvSpPr txBox="1"/>
          <p:nvPr/>
        </p:nvSpPr>
        <p:spPr>
          <a:xfrm>
            <a:off x="11184038" y="-859477"/>
            <a:ext cx="21250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Modelin Değerlendirilmesi</a:t>
            </a:r>
          </a:p>
          <a:p>
            <a:endParaRPr lang="tr-TR" dirty="0"/>
          </a:p>
        </p:txBody>
      </p:sp>
      <p:pic>
        <p:nvPicPr>
          <p:cNvPr id="19" name="İçerik Yer Tutucusu 18" descr="metin, diyagram, ekran görüntüsü, tasarım içeren bir resim&#10;&#10;Açıklama otomatik olarak oluşturuldu">
            <a:extLst>
              <a:ext uri="{FF2B5EF4-FFF2-40B4-BE49-F238E27FC236}">
                <a16:creationId xmlns:a16="http://schemas.microsoft.com/office/drawing/2014/main" id="{CC4D6A77-3169-04F2-5C1C-5EC8075BD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6" y="2353222"/>
            <a:ext cx="5961428" cy="3056027"/>
          </a:xfr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166C3052-ED9F-5804-DF8C-FA803F8A8E2F}"/>
              </a:ext>
            </a:extLst>
          </p:cNvPr>
          <p:cNvSpPr txBox="1"/>
          <p:nvPr/>
        </p:nvSpPr>
        <p:spPr>
          <a:xfrm>
            <a:off x="11061673" y="7076281"/>
            <a:ext cx="2376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Veri Kümesini Yükleme ve Ön İşleme</a:t>
            </a:r>
          </a:p>
          <a:p>
            <a:pPr algn="l"/>
            <a:endParaRPr lang="tr-TR" sz="1600" b="1" i="0" dirty="0">
              <a:solidFill>
                <a:srgbClr val="0D0D0D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65843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3B2FC6-F610-CD97-549C-AF662AE0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BE8C193-BB2B-6879-EB47-BC970AEE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793972D5-BE53-1788-6578-97D7972B6427}"/>
              </a:ext>
            </a:extLst>
          </p:cNvPr>
          <p:cNvSpPr/>
          <p:nvPr/>
        </p:nvSpPr>
        <p:spPr>
          <a:xfrm>
            <a:off x="0" y="-11478"/>
            <a:ext cx="12192001" cy="6858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33333233233</a:t>
            </a:r>
          </a:p>
        </p:txBody>
      </p:sp>
      <p:sp>
        <p:nvSpPr>
          <p:cNvPr id="5" name="Akış Çizelgesi: Bağlayıcı 4">
            <a:extLst>
              <a:ext uri="{FF2B5EF4-FFF2-40B4-BE49-F238E27FC236}">
                <a16:creationId xmlns:a16="http://schemas.microsoft.com/office/drawing/2014/main" id="{62390174-C669-381F-2549-2B1CABB9A76E}"/>
              </a:ext>
            </a:extLst>
          </p:cNvPr>
          <p:cNvSpPr/>
          <p:nvPr/>
        </p:nvSpPr>
        <p:spPr>
          <a:xfrm rot="5400000">
            <a:off x="8740589" y="-502904"/>
            <a:ext cx="8579223" cy="8511988"/>
          </a:xfrm>
          <a:prstGeom prst="flowChartConnector">
            <a:avLst/>
          </a:prstGeom>
          <a:noFill/>
          <a:ln>
            <a:gradFill flip="none" rotWithShape="1">
              <a:gsLst>
                <a:gs pos="61000">
                  <a:schemeClr val="tx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 </a:t>
            </a:r>
          </a:p>
        </p:txBody>
      </p:sp>
      <p:sp>
        <p:nvSpPr>
          <p:cNvPr id="7" name="Akış Çizelgesi: Bağlayıcı 6">
            <a:extLst>
              <a:ext uri="{FF2B5EF4-FFF2-40B4-BE49-F238E27FC236}">
                <a16:creationId xmlns:a16="http://schemas.microsoft.com/office/drawing/2014/main" id="{68DE1AD1-055A-363C-FA2F-E64E6AAB97B5}"/>
              </a:ext>
            </a:extLst>
          </p:cNvPr>
          <p:cNvSpPr/>
          <p:nvPr/>
        </p:nvSpPr>
        <p:spPr>
          <a:xfrm>
            <a:off x="9777504" y="681036"/>
            <a:ext cx="308328" cy="346869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Akış Çizelgesi: Bağlayıcı 7">
            <a:extLst>
              <a:ext uri="{FF2B5EF4-FFF2-40B4-BE49-F238E27FC236}">
                <a16:creationId xmlns:a16="http://schemas.microsoft.com/office/drawing/2014/main" id="{8D0CD403-D57F-25A4-E496-387B56728782}"/>
              </a:ext>
            </a:extLst>
          </p:cNvPr>
          <p:cNvSpPr/>
          <p:nvPr/>
        </p:nvSpPr>
        <p:spPr>
          <a:xfrm>
            <a:off x="8972325" y="1892727"/>
            <a:ext cx="346943" cy="39031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Akış Çizelgesi: Bağlayıcı 8">
            <a:extLst>
              <a:ext uri="{FF2B5EF4-FFF2-40B4-BE49-F238E27FC236}">
                <a16:creationId xmlns:a16="http://schemas.microsoft.com/office/drawing/2014/main" id="{3F7FE3D1-4934-8644-E08F-FC1AB325E871}"/>
              </a:ext>
            </a:extLst>
          </p:cNvPr>
          <p:cNvSpPr/>
          <p:nvPr/>
        </p:nvSpPr>
        <p:spPr>
          <a:xfrm>
            <a:off x="8541652" y="3310988"/>
            <a:ext cx="465108" cy="523247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Akış Çizelgesi: Bağlayıcı 9">
            <a:extLst>
              <a:ext uri="{FF2B5EF4-FFF2-40B4-BE49-F238E27FC236}">
                <a16:creationId xmlns:a16="http://schemas.microsoft.com/office/drawing/2014/main" id="{8E6499D3-6F62-8580-A6ED-FDCCE2114EF9}"/>
              </a:ext>
            </a:extLst>
          </p:cNvPr>
          <p:cNvSpPr/>
          <p:nvPr/>
        </p:nvSpPr>
        <p:spPr>
          <a:xfrm>
            <a:off x="8811310" y="5018937"/>
            <a:ext cx="346944" cy="390312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Akış Çizelgesi: Bağlayıcı 10">
            <a:extLst>
              <a:ext uri="{FF2B5EF4-FFF2-40B4-BE49-F238E27FC236}">
                <a16:creationId xmlns:a16="http://schemas.microsoft.com/office/drawing/2014/main" id="{8CEE56BF-D99F-A50C-8116-37926EF6E34B}"/>
              </a:ext>
            </a:extLst>
          </p:cNvPr>
          <p:cNvSpPr/>
          <p:nvPr/>
        </p:nvSpPr>
        <p:spPr>
          <a:xfrm>
            <a:off x="9530094" y="6279150"/>
            <a:ext cx="372858" cy="41946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: Üst Köşelerinden Biri Yuvarlatılmış, Biri Kesik 11">
            <a:extLst>
              <a:ext uri="{FF2B5EF4-FFF2-40B4-BE49-F238E27FC236}">
                <a16:creationId xmlns:a16="http://schemas.microsoft.com/office/drawing/2014/main" id="{E1B8C58B-D0A9-7BEA-7CFB-3927F0EAD4F4}"/>
              </a:ext>
            </a:extLst>
          </p:cNvPr>
          <p:cNvSpPr/>
          <p:nvPr/>
        </p:nvSpPr>
        <p:spPr>
          <a:xfrm>
            <a:off x="838200" y="1448751"/>
            <a:ext cx="6126480" cy="4728212"/>
          </a:xfrm>
          <a:prstGeom prst="snip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CBE9ED87-2388-787E-0C22-E608B2C56864}"/>
              </a:ext>
            </a:extLst>
          </p:cNvPr>
          <p:cNvSpPr txBox="1"/>
          <p:nvPr/>
        </p:nvSpPr>
        <p:spPr>
          <a:xfrm>
            <a:off x="10154714" y="465786"/>
            <a:ext cx="21250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Performans Metriklerinin Gösterilmesi</a:t>
            </a:r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41B164C-F2DB-B2D6-1C95-4AA6EC3FC1C3}"/>
              </a:ext>
            </a:extLst>
          </p:cNvPr>
          <p:cNvSpPr txBox="1"/>
          <p:nvPr/>
        </p:nvSpPr>
        <p:spPr>
          <a:xfrm>
            <a:off x="1206815" y="500830"/>
            <a:ext cx="4846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Hedef Değişkenin Dağılımını Görselleştirme</a:t>
            </a:r>
          </a:p>
          <a:p>
            <a:endParaRPr lang="tr-TR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B80FA840-EA22-7E37-D9D5-D29BE557EA79}"/>
              </a:ext>
            </a:extLst>
          </p:cNvPr>
          <p:cNvSpPr txBox="1"/>
          <p:nvPr/>
        </p:nvSpPr>
        <p:spPr>
          <a:xfrm>
            <a:off x="9384294" y="1859970"/>
            <a:ext cx="275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800" b="1" i="0" dirty="0">
                <a:solidFill>
                  <a:srgbClr val="0D0D0D"/>
                </a:solidFill>
                <a:effectLst/>
                <a:latin typeface="Söhne"/>
              </a:rPr>
              <a:t>Özelliklerin Dağılımını Görselleştirme</a:t>
            </a:r>
          </a:p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65496B3-7DD9-132D-0D5F-CA62BAFF814D}"/>
              </a:ext>
            </a:extLst>
          </p:cNvPr>
          <p:cNvSpPr txBox="1"/>
          <p:nvPr/>
        </p:nvSpPr>
        <p:spPr>
          <a:xfrm>
            <a:off x="9073315" y="2984418"/>
            <a:ext cx="2941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Hedef Değişkenin Dağılımını Görselleştirme</a:t>
            </a:r>
          </a:p>
          <a:p>
            <a:endParaRPr lang="tr-TR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A6197460-C5CB-6945-FE29-BCD6D22EF6FC}"/>
              </a:ext>
            </a:extLst>
          </p:cNvPr>
          <p:cNvSpPr txBox="1"/>
          <p:nvPr/>
        </p:nvSpPr>
        <p:spPr>
          <a:xfrm>
            <a:off x="9317497" y="5001945"/>
            <a:ext cx="2253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Gerekli Kütüphanelerin Yüklenmesi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696C039E-662D-0D79-E36F-375B232D510E}"/>
              </a:ext>
            </a:extLst>
          </p:cNvPr>
          <p:cNvSpPr txBox="1"/>
          <p:nvPr/>
        </p:nvSpPr>
        <p:spPr>
          <a:xfrm>
            <a:off x="11217255" y="-1028964"/>
            <a:ext cx="212508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dirty="0">
                <a:solidFill>
                  <a:srgbClr val="0D0D0D"/>
                </a:solidFill>
                <a:latin typeface="Söhne"/>
              </a:rPr>
              <a:t>Karmaşıklık</a:t>
            </a:r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1600" b="1" i="0" dirty="0" err="1">
                <a:solidFill>
                  <a:srgbClr val="0D0D0D"/>
                </a:solidFill>
                <a:effectLst/>
                <a:latin typeface="Söhne"/>
              </a:rPr>
              <a:t>Matrix</a:t>
            </a:r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 ve Performans Metriklerinin Görselleştirilmesi</a:t>
            </a:r>
          </a:p>
          <a:p>
            <a:endParaRPr lang="tr-TR" dirty="0"/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D94D4720-64E6-8183-D9E2-B7E89112F9EA}"/>
              </a:ext>
            </a:extLst>
          </p:cNvPr>
          <p:cNvSpPr txBox="1"/>
          <p:nvPr/>
        </p:nvSpPr>
        <p:spPr>
          <a:xfrm>
            <a:off x="1206815" y="2520195"/>
            <a:ext cx="53243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24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4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figure</a:t>
            </a:r>
            <a:r>
              <a:rPr lang="tr-TR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2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figsize</a:t>
            </a:r>
            <a:r>
              <a:rPr lang="tr-TR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=(</a:t>
            </a:r>
            <a:r>
              <a:rPr lang="tr-TR" sz="24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6</a:t>
            </a:r>
            <a:r>
              <a:rPr lang="tr-TR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sz="24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4</a:t>
            </a:r>
            <a:r>
              <a:rPr lang="tr-TR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tr-TR" sz="24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sns</a:t>
            </a:r>
            <a:r>
              <a:rPr lang="tr-TR" sz="24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4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countplot</a:t>
            </a:r>
            <a:r>
              <a:rPr lang="tr-TR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24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x</a:t>
            </a:r>
            <a:r>
              <a:rPr lang="tr-TR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tr-TR" sz="24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tr-TR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tr-TR" sz="24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"Class"</a:t>
            </a:r>
            <a:r>
              <a:rPr lang="tr-TR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tr-TR" sz="24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24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4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tr-TR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24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"Sınıf Dağılımı"</a:t>
            </a:r>
            <a:r>
              <a:rPr lang="tr-TR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sz="24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24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4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xlabel</a:t>
            </a:r>
            <a:r>
              <a:rPr lang="tr-TR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24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"Sınıf"</a:t>
            </a:r>
            <a:r>
              <a:rPr lang="tr-TR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sz="24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24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4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ylabel</a:t>
            </a:r>
            <a:r>
              <a:rPr lang="tr-TR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sz="24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"Sayı"</a:t>
            </a:r>
            <a:r>
              <a:rPr lang="tr-TR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sz="24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sz="24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sz="24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show</a:t>
            </a:r>
            <a:r>
              <a:rPr lang="tr-TR" sz="2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()</a:t>
            </a:r>
          </a:p>
          <a:p>
            <a:endParaRPr lang="tr-TR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3E72B8C3-19CD-C2C4-FA3E-6F883B71B7DA}"/>
              </a:ext>
            </a:extLst>
          </p:cNvPr>
          <p:cNvSpPr txBox="1"/>
          <p:nvPr/>
        </p:nvSpPr>
        <p:spPr>
          <a:xfrm>
            <a:off x="9912416" y="6140543"/>
            <a:ext cx="2464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Veri Kümesini Yükleme ve Ön İşleme</a:t>
            </a:r>
          </a:p>
        </p:txBody>
      </p:sp>
    </p:spTree>
    <p:extLst>
      <p:ext uri="{BB962C8B-B14F-4D97-AF65-F5344CB8AC3E}">
        <p14:creationId xmlns:p14="http://schemas.microsoft.com/office/powerpoint/2010/main" val="1143084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3B2FC6-F610-CD97-549C-AF662AE0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BE8C193-BB2B-6879-EB47-BC970AEE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793972D5-BE53-1788-6578-97D7972B6427}"/>
              </a:ext>
            </a:extLst>
          </p:cNvPr>
          <p:cNvSpPr/>
          <p:nvPr/>
        </p:nvSpPr>
        <p:spPr>
          <a:xfrm>
            <a:off x="0" y="-11478"/>
            <a:ext cx="12192001" cy="6858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33333233233</a:t>
            </a:r>
          </a:p>
        </p:txBody>
      </p:sp>
      <p:sp>
        <p:nvSpPr>
          <p:cNvPr id="5" name="Akış Çizelgesi: Bağlayıcı 4">
            <a:extLst>
              <a:ext uri="{FF2B5EF4-FFF2-40B4-BE49-F238E27FC236}">
                <a16:creationId xmlns:a16="http://schemas.microsoft.com/office/drawing/2014/main" id="{62390174-C669-381F-2549-2B1CABB9A76E}"/>
              </a:ext>
            </a:extLst>
          </p:cNvPr>
          <p:cNvSpPr/>
          <p:nvPr/>
        </p:nvSpPr>
        <p:spPr>
          <a:xfrm rot="5400000">
            <a:off x="8740589" y="-502904"/>
            <a:ext cx="8579223" cy="8511988"/>
          </a:xfrm>
          <a:prstGeom prst="flowChartConnector">
            <a:avLst/>
          </a:prstGeom>
          <a:noFill/>
          <a:ln>
            <a:gradFill flip="none" rotWithShape="1">
              <a:gsLst>
                <a:gs pos="61000">
                  <a:schemeClr val="tx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 </a:t>
            </a:r>
          </a:p>
        </p:txBody>
      </p:sp>
      <p:sp>
        <p:nvSpPr>
          <p:cNvPr id="7" name="Akış Çizelgesi: Bağlayıcı 6">
            <a:extLst>
              <a:ext uri="{FF2B5EF4-FFF2-40B4-BE49-F238E27FC236}">
                <a16:creationId xmlns:a16="http://schemas.microsoft.com/office/drawing/2014/main" id="{68DE1AD1-055A-363C-FA2F-E64E6AAB97B5}"/>
              </a:ext>
            </a:extLst>
          </p:cNvPr>
          <p:cNvSpPr/>
          <p:nvPr/>
        </p:nvSpPr>
        <p:spPr>
          <a:xfrm>
            <a:off x="9777504" y="681036"/>
            <a:ext cx="308328" cy="346869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Akış Çizelgesi: Bağlayıcı 7">
            <a:extLst>
              <a:ext uri="{FF2B5EF4-FFF2-40B4-BE49-F238E27FC236}">
                <a16:creationId xmlns:a16="http://schemas.microsoft.com/office/drawing/2014/main" id="{8D0CD403-D57F-25A4-E496-387B56728782}"/>
              </a:ext>
            </a:extLst>
          </p:cNvPr>
          <p:cNvSpPr/>
          <p:nvPr/>
        </p:nvSpPr>
        <p:spPr>
          <a:xfrm>
            <a:off x="8972325" y="1892727"/>
            <a:ext cx="346943" cy="39031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Akış Çizelgesi: Bağlayıcı 8">
            <a:extLst>
              <a:ext uri="{FF2B5EF4-FFF2-40B4-BE49-F238E27FC236}">
                <a16:creationId xmlns:a16="http://schemas.microsoft.com/office/drawing/2014/main" id="{3F7FE3D1-4934-8644-E08F-FC1AB325E871}"/>
              </a:ext>
            </a:extLst>
          </p:cNvPr>
          <p:cNvSpPr/>
          <p:nvPr/>
        </p:nvSpPr>
        <p:spPr>
          <a:xfrm>
            <a:off x="8541652" y="3310988"/>
            <a:ext cx="465108" cy="523247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Akış Çizelgesi: Bağlayıcı 9">
            <a:extLst>
              <a:ext uri="{FF2B5EF4-FFF2-40B4-BE49-F238E27FC236}">
                <a16:creationId xmlns:a16="http://schemas.microsoft.com/office/drawing/2014/main" id="{8E6499D3-6F62-8580-A6ED-FDCCE2114EF9}"/>
              </a:ext>
            </a:extLst>
          </p:cNvPr>
          <p:cNvSpPr/>
          <p:nvPr/>
        </p:nvSpPr>
        <p:spPr>
          <a:xfrm>
            <a:off x="8811310" y="5018937"/>
            <a:ext cx="346944" cy="390312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Akış Çizelgesi: Bağlayıcı 10">
            <a:extLst>
              <a:ext uri="{FF2B5EF4-FFF2-40B4-BE49-F238E27FC236}">
                <a16:creationId xmlns:a16="http://schemas.microsoft.com/office/drawing/2014/main" id="{8CEE56BF-D99F-A50C-8116-37926EF6E34B}"/>
              </a:ext>
            </a:extLst>
          </p:cNvPr>
          <p:cNvSpPr/>
          <p:nvPr/>
        </p:nvSpPr>
        <p:spPr>
          <a:xfrm>
            <a:off x="9530094" y="6279150"/>
            <a:ext cx="372858" cy="41946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: Üst Köşelerinden Biri Yuvarlatılmış, Biri Kesik 11">
            <a:extLst>
              <a:ext uri="{FF2B5EF4-FFF2-40B4-BE49-F238E27FC236}">
                <a16:creationId xmlns:a16="http://schemas.microsoft.com/office/drawing/2014/main" id="{E1B8C58B-D0A9-7BEA-7CFB-3927F0EAD4F4}"/>
              </a:ext>
            </a:extLst>
          </p:cNvPr>
          <p:cNvSpPr/>
          <p:nvPr/>
        </p:nvSpPr>
        <p:spPr>
          <a:xfrm>
            <a:off x="838200" y="1463991"/>
            <a:ext cx="6126480" cy="4728212"/>
          </a:xfrm>
          <a:prstGeom prst="snip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CBE9ED87-2388-787E-0C22-E608B2C56864}"/>
              </a:ext>
            </a:extLst>
          </p:cNvPr>
          <p:cNvSpPr txBox="1"/>
          <p:nvPr/>
        </p:nvSpPr>
        <p:spPr>
          <a:xfrm>
            <a:off x="10154714" y="465786"/>
            <a:ext cx="21250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Performans Metriklerinin Gösterilmesi</a:t>
            </a:r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41B164C-F2DB-B2D6-1C95-4AA6EC3FC1C3}"/>
              </a:ext>
            </a:extLst>
          </p:cNvPr>
          <p:cNvSpPr txBox="1"/>
          <p:nvPr/>
        </p:nvSpPr>
        <p:spPr>
          <a:xfrm>
            <a:off x="1206815" y="500830"/>
            <a:ext cx="4846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Hedef Değişkenin Dağılımını Görselleştirme</a:t>
            </a:r>
          </a:p>
          <a:p>
            <a:endParaRPr lang="tr-TR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B80FA840-EA22-7E37-D9D5-D29BE557EA79}"/>
              </a:ext>
            </a:extLst>
          </p:cNvPr>
          <p:cNvSpPr txBox="1"/>
          <p:nvPr/>
        </p:nvSpPr>
        <p:spPr>
          <a:xfrm>
            <a:off x="9384294" y="1859970"/>
            <a:ext cx="275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800" b="1" i="0" dirty="0">
                <a:solidFill>
                  <a:srgbClr val="0D0D0D"/>
                </a:solidFill>
                <a:effectLst/>
                <a:latin typeface="Söhne"/>
              </a:rPr>
              <a:t>Özelliklerin Dağılımını Görselleştirme</a:t>
            </a:r>
          </a:p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65496B3-7DD9-132D-0D5F-CA62BAFF814D}"/>
              </a:ext>
            </a:extLst>
          </p:cNvPr>
          <p:cNvSpPr txBox="1"/>
          <p:nvPr/>
        </p:nvSpPr>
        <p:spPr>
          <a:xfrm>
            <a:off x="9073315" y="2984418"/>
            <a:ext cx="2941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Hedef Değişkenin Dağılımını Görselleştirme</a:t>
            </a:r>
          </a:p>
          <a:p>
            <a:endParaRPr lang="tr-TR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A6197460-C5CB-6945-FE29-BCD6D22EF6FC}"/>
              </a:ext>
            </a:extLst>
          </p:cNvPr>
          <p:cNvSpPr txBox="1"/>
          <p:nvPr/>
        </p:nvSpPr>
        <p:spPr>
          <a:xfrm>
            <a:off x="9319268" y="4998365"/>
            <a:ext cx="2253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Gerekli Kütüphanelerin Yüklenmesi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2A1C3AE1-AD4B-0674-75AA-6FBF61E6735E}"/>
              </a:ext>
            </a:extLst>
          </p:cNvPr>
          <p:cNvSpPr txBox="1"/>
          <p:nvPr/>
        </p:nvSpPr>
        <p:spPr>
          <a:xfrm>
            <a:off x="9912416" y="6140543"/>
            <a:ext cx="2464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Veri Kümesini Yükleme ve Ön İşleme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696C039E-662D-0D79-E36F-375B232D510E}"/>
              </a:ext>
            </a:extLst>
          </p:cNvPr>
          <p:cNvSpPr txBox="1"/>
          <p:nvPr/>
        </p:nvSpPr>
        <p:spPr>
          <a:xfrm>
            <a:off x="11129459" y="-1174619"/>
            <a:ext cx="212508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dirty="0">
                <a:solidFill>
                  <a:srgbClr val="0D0D0D"/>
                </a:solidFill>
                <a:latin typeface="Söhne"/>
              </a:rPr>
              <a:t>Karmaşıklık</a:t>
            </a:r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1600" b="1" i="0" dirty="0" err="1">
                <a:solidFill>
                  <a:srgbClr val="0D0D0D"/>
                </a:solidFill>
                <a:effectLst/>
                <a:latin typeface="Söhne"/>
              </a:rPr>
              <a:t>Matrix</a:t>
            </a:r>
            <a:r>
              <a:rPr lang="tr-TR" sz="1600" b="1" i="0" dirty="0">
                <a:solidFill>
                  <a:srgbClr val="0D0D0D"/>
                </a:solidFill>
                <a:effectLst/>
                <a:latin typeface="Söhne"/>
              </a:rPr>
              <a:t> ve Performans Metriklerinin Görselleştirilmesi</a:t>
            </a:r>
          </a:p>
          <a:p>
            <a:endParaRPr lang="tr-TR" dirty="0"/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D94D4720-64E6-8183-D9E2-B7E89112F9EA}"/>
              </a:ext>
            </a:extLst>
          </p:cNvPr>
          <p:cNvSpPr txBox="1"/>
          <p:nvPr/>
        </p:nvSpPr>
        <p:spPr>
          <a:xfrm>
            <a:off x="1260202" y="2073989"/>
            <a:ext cx="53243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Hastalikli</a:t>
            </a:r>
            <a:r>
              <a:rPr lang="tr-T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ve </a:t>
            </a:r>
            <a:r>
              <a:rPr lang="tr-TR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saglikli</a:t>
            </a:r>
            <a:r>
              <a:rPr lang="tr-T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veri </a:t>
            </a:r>
            <a:r>
              <a:rPr lang="tr-TR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sayilari</a:t>
            </a:r>
            <a:endParaRPr lang="tr-TR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tr-TR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count_classes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tr-TR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pd</a:t>
            </a:r>
            <a:r>
              <a:rPr lang="tr-TR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value_counts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tr-TR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'Class'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], </a:t>
            </a:r>
            <a:r>
              <a:rPr lang="tr-TR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sort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True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count_classes</a:t>
            </a:r>
            <a:r>
              <a:rPr lang="tr-TR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plot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kind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'bar'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rot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0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Hastalikli</a:t>
            </a:r>
            <a:r>
              <a:rPr lang="tr-TR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ve </a:t>
            </a:r>
            <a:r>
              <a:rPr lang="tr-TR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Saglikli</a:t>
            </a:r>
            <a:r>
              <a:rPr lang="tr-TR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Veri </a:t>
            </a:r>
            <a:r>
              <a:rPr lang="tr-TR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Sayisi</a:t>
            </a:r>
            <a:r>
              <a:rPr lang="tr-TR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xticks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range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2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), [</a:t>
            </a:r>
            <a:r>
              <a:rPr lang="tr-TR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tr-TR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Saglikli</a:t>
            </a:r>
            <a:r>
              <a:rPr lang="tr-TR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tr-TR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tr-TR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Hastalikli</a:t>
            </a:r>
            <a:r>
              <a:rPr lang="tr-TR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tr-TR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xlabel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"Durum"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ylabel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"Frekans"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tr-TR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plt</a:t>
            </a:r>
            <a:r>
              <a:rPr lang="tr-TR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show</a:t>
            </a:r>
            <a:r>
              <a:rPr lang="tr-TR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()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90070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82A7B9B6-28F9-15EA-D307-4ADAFFFA65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14468"/>
            <a:ext cx="12192001" cy="6858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93C82988-EBD1-BC61-78D1-3FA397AE2070}"/>
              </a:ext>
            </a:extLst>
          </p:cNvPr>
          <p:cNvSpPr txBox="1"/>
          <p:nvPr/>
        </p:nvSpPr>
        <p:spPr>
          <a:xfrm>
            <a:off x="2743199" y="151397"/>
            <a:ext cx="704898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i="0" dirty="0">
                <a:solidFill>
                  <a:srgbClr val="0D0D0D"/>
                </a:solidFill>
                <a:effectLst/>
                <a:latin typeface="Söhne"/>
              </a:rPr>
              <a:t>Hedef Değişkenin Dağılımını Görselleştirme</a:t>
            </a:r>
          </a:p>
          <a:p>
            <a:endParaRPr lang="tr-TR" dirty="0"/>
          </a:p>
        </p:txBody>
      </p:sp>
      <p:pic>
        <p:nvPicPr>
          <p:cNvPr id="6" name="Resim 5" descr="metin, ekran görüntüsü, dikdörtgen, diyagram içeren bir resim">
            <a:extLst>
              <a:ext uri="{FF2B5EF4-FFF2-40B4-BE49-F238E27FC236}">
                <a16:creationId xmlns:a16="http://schemas.microsoft.com/office/drawing/2014/main" id="{F1E099C8-A266-047A-6ECA-042F88137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818" y="868995"/>
            <a:ext cx="7600210" cy="55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7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82A7B9B6-28F9-15EA-D307-4ADAFFFA65B6}"/>
              </a:ext>
            </a:extLst>
          </p:cNvPr>
          <p:cNvSpPr/>
          <p:nvPr/>
        </p:nvSpPr>
        <p:spPr>
          <a:xfrm>
            <a:off x="-1" y="14468"/>
            <a:ext cx="12192001" cy="6858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93C82988-EBD1-BC61-78D1-3FA397AE2070}"/>
              </a:ext>
            </a:extLst>
          </p:cNvPr>
          <p:cNvSpPr txBox="1"/>
          <p:nvPr/>
        </p:nvSpPr>
        <p:spPr>
          <a:xfrm>
            <a:off x="4942389" y="162972"/>
            <a:ext cx="704898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srgbClr val="0D0D0D"/>
                </a:solidFill>
                <a:latin typeface="Söhne"/>
              </a:rPr>
              <a:t>Kaynakça</a:t>
            </a:r>
            <a:endParaRPr lang="tr-TR" sz="2800" b="1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tr-TR"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390E847D-D575-047B-F305-B1313883B3D7}"/>
              </a:ext>
            </a:extLst>
          </p:cNvPr>
          <p:cNvSpPr txBox="1"/>
          <p:nvPr/>
        </p:nvSpPr>
        <p:spPr>
          <a:xfrm>
            <a:off x="1345704" y="573645"/>
            <a:ext cx="9132570" cy="6688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725" indent="-139065" algn="ctr">
              <a:lnSpc>
                <a:spcPct val="106000"/>
              </a:lnSpc>
              <a:spcBef>
                <a:spcPts val="1325"/>
              </a:spcBef>
              <a:spcAft>
                <a:spcPts val="0"/>
              </a:spcAft>
            </a:pPr>
            <a:r>
              <a:rPr lang="tr-TR" sz="18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https://archive.ics.uci.edu/dataset/15/breast+cancer+wisconsin+original</a:t>
            </a:r>
            <a:endParaRPr lang="tr-T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12725" indent="-139065" algn="ctr">
              <a:lnSpc>
                <a:spcPct val="106000"/>
              </a:lnSpc>
              <a:spcBef>
                <a:spcPts val="1325"/>
              </a:spcBef>
              <a:spcAft>
                <a:spcPts val="0"/>
              </a:spcAft>
            </a:pPr>
            <a:r>
              <a:rPr lang="tr-TR" sz="18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https://www.nvidia.com/en-us/glossary/xgboost/</a:t>
            </a:r>
            <a:endParaRPr lang="tr-T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12725" indent="-139065" algn="ctr">
              <a:lnSpc>
                <a:spcPct val="106000"/>
              </a:lnSpc>
              <a:spcBef>
                <a:spcPts val="1325"/>
              </a:spcBef>
              <a:spcAft>
                <a:spcPts val="0"/>
              </a:spcAft>
            </a:pP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MQTT Trafiğinde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DoS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Saldırılarının Makine Öğrenmesi ile Sınıflandırılması ve Modelin SHAP ile Yorumlanması AC Kelle, H Yüce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Journal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of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Materials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and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Mechatronics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: A, 2022•dergipark.org.tr</a:t>
            </a:r>
          </a:p>
          <a:p>
            <a:pPr marL="212725" indent="-139065" algn="ctr">
              <a:lnSpc>
                <a:spcPct val="106000"/>
              </a:lnSpc>
              <a:spcBef>
                <a:spcPts val="1325"/>
              </a:spcBef>
              <a:spcAft>
                <a:spcPts val="0"/>
              </a:spcAft>
            </a:pP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RR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Kadhim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MY Kamil -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Int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J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Reconfigurable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&amp; Embedded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Syst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ISSN, 2022 - academia.edu</a:t>
            </a:r>
          </a:p>
          <a:p>
            <a:pPr marL="212725" indent="-139065" algn="ctr">
              <a:lnSpc>
                <a:spcPct val="106000"/>
              </a:lnSpc>
              <a:spcBef>
                <a:spcPts val="1325"/>
              </a:spcBef>
              <a:spcAft>
                <a:spcPts val="0"/>
              </a:spcAft>
            </a:pP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 Evaluation of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Wisconsin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Breast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Cancer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Dataset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using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Ensemble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Classifiers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and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RFE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Feature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Selection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Technique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Sulyman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Age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Abdulkareema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,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Zainab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Olorunbukademi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Abdulkareemb</a:t>
            </a:r>
            <a:endParaRPr lang="tr-T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12725" indent="-139065" algn="ctr">
              <a:spcBef>
                <a:spcPts val="1325"/>
              </a:spcBef>
              <a:spcAft>
                <a:spcPts val="0"/>
              </a:spcAft>
            </a:pP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Breast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Cancer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Prediction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using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Machine Learning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Sivapriya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J,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Aravind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Kumar V,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Siddarth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Sai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S,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Sriram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S</a:t>
            </a:r>
          </a:p>
          <a:p>
            <a:pPr marL="212725" indent="-139065" algn="ctr">
              <a:spcBef>
                <a:spcPts val="1325"/>
              </a:spcBef>
              <a:spcAft>
                <a:spcPts val="0"/>
              </a:spcAft>
            </a:pP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Y. Wang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and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L. Feng, "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Hybrid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feature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selection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using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component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co-occurrence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based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feature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relevance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measurement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,"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Expert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Systems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with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Applications,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vol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102,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pp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83-99, 2018,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doi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: 10.1016/j.eswa.2018.01.041.</a:t>
            </a:r>
          </a:p>
          <a:p>
            <a:pPr marL="212725" indent="-139065" algn="ctr">
              <a:spcBef>
                <a:spcPts val="1325"/>
              </a:spcBef>
              <a:spcAft>
                <a:spcPts val="0"/>
              </a:spcAft>
            </a:pP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A. T. Azar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and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S. A. El-Said, "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Probabilistic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neural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network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for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breast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cancer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classification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,"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Neural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Computing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and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Applications,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vol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23,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no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6,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pp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1737-1751, 2013, </a:t>
            </a:r>
            <a:r>
              <a:rPr lang="tr-T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doi</a:t>
            </a:r>
            <a:r>
              <a:rPr lang="tr-T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: 10.1007/s00521-012-1134-8</a:t>
            </a:r>
          </a:p>
          <a:p>
            <a:endParaRPr lang="tr-TR" dirty="0"/>
          </a:p>
        </p:txBody>
      </p:sp>
      <p:pic>
        <p:nvPicPr>
          <p:cNvPr id="6" name="Resim 5" descr="kalıp, desen, düzen, kare, grafik, sanat içeren bir resim&#10;&#10;Açıklama otomatik olarak oluşturuldu">
            <a:extLst>
              <a:ext uri="{FF2B5EF4-FFF2-40B4-BE49-F238E27FC236}">
                <a16:creationId xmlns:a16="http://schemas.microsoft.com/office/drawing/2014/main" id="{7B420F9E-17A4-8E66-7C64-1BE98CF31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55" y="193125"/>
            <a:ext cx="1540131" cy="15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0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ikdörtgen 18">
            <a:extLst>
              <a:ext uri="{FF2B5EF4-FFF2-40B4-BE49-F238E27FC236}">
                <a16:creationId xmlns:a16="http://schemas.microsoft.com/office/drawing/2014/main" id="{2FE90A8D-344B-1420-14C5-62F5084AF0A1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7" name="Akış Çizelgesi: Bağlayıcı 6">
            <a:extLst>
              <a:ext uri="{FF2B5EF4-FFF2-40B4-BE49-F238E27FC236}">
                <a16:creationId xmlns:a16="http://schemas.microsoft.com/office/drawing/2014/main" id="{2BC868AC-A1A9-C9C3-FA8F-527447C207E9}"/>
              </a:ext>
            </a:extLst>
          </p:cNvPr>
          <p:cNvSpPr/>
          <p:nvPr/>
        </p:nvSpPr>
        <p:spPr>
          <a:xfrm rot="16200000">
            <a:off x="-2452713" y="-826995"/>
            <a:ext cx="8579223" cy="8511988"/>
          </a:xfrm>
          <a:prstGeom prst="flowChartConnector">
            <a:avLst/>
          </a:prstGeom>
          <a:noFill/>
          <a:ln>
            <a:gradFill flip="none" rotWithShape="1">
              <a:gsLst>
                <a:gs pos="81000">
                  <a:schemeClr val="tx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Akış Çizelgesi: Bağlayıcı 3">
            <a:extLst>
              <a:ext uri="{FF2B5EF4-FFF2-40B4-BE49-F238E27FC236}">
                <a16:creationId xmlns:a16="http://schemas.microsoft.com/office/drawing/2014/main" id="{41907906-045D-07ED-8E10-715E591149AF}"/>
              </a:ext>
            </a:extLst>
          </p:cNvPr>
          <p:cNvSpPr/>
          <p:nvPr/>
        </p:nvSpPr>
        <p:spPr>
          <a:xfrm>
            <a:off x="5002304" y="603986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Akış Çizelgesi: Bağlayıcı 7">
            <a:extLst>
              <a:ext uri="{FF2B5EF4-FFF2-40B4-BE49-F238E27FC236}">
                <a16:creationId xmlns:a16="http://schemas.microsoft.com/office/drawing/2014/main" id="{320C612B-14D3-AF30-84FC-B78B703654D3}"/>
              </a:ext>
            </a:extLst>
          </p:cNvPr>
          <p:cNvSpPr/>
          <p:nvPr/>
        </p:nvSpPr>
        <p:spPr>
          <a:xfrm>
            <a:off x="5629625" y="1713150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Akış Çizelgesi: Bağlayıcı 8">
            <a:extLst>
              <a:ext uri="{FF2B5EF4-FFF2-40B4-BE49-F238E27FC236}">
                <a16:creationId xmlns:a16="http://schemas.microsoft.com/office/drawing/2014/main" id="{E111F435-679F-60E8-90EC-F7BA282CF664}"/>
              </a:ext>
            </a:extLst>
          </p:cNvPr>
          <p:cNvSpPr/>
          <p:nvPr/>
        </p:nvSpPr>
        <p:spPr>
          <a:xfrm>
            <a:off x="5977875" y="3291163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Akış Çizelgesi: Bağlayıcı 9">
            <a:extLst>
              <a:ext uri="{FF2B5EF4-FFF2-40B4-BE49-F238E27FC236}">
                <a16:creationId xmlns:a16="http://schemas.microsoft.com/office/drawing/2014/main" id="{20C70851-5343-8099-DB3F-6424D71BD33B}"/>
              </a:ext>
            </a:extLst>
          </p:cNvPr>
          <p:cNvSpPr/>
          <p:nvPr/>
        </p:nvSpPr>
        <p:spPr>
          <a:xfrm>
            <a:off x="5750649" y="4712523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Akış Çizelgesi: Bağlayıcı 10">
            <a:extLst>
              <a:ext uri="{FF2B5EF4-FFF2-40B4-BE49-F238E27FC236}">
                <a16:creationId xmlns:a16="http://schemas.microsoft.com/office/drawing/2014/main" id="{89119AF2-855B-78A0-817F-AFFE35A1B047}"/>
              </a:ext>
            </a:extLst>
          </p:cNvPr>
          <p:cNvSpPr/>
          <p:nvPr/>
        </p:nvSpPr>
        <p:spPr>
          <a:xfrm>
            <a:off x="5029199" y="5978343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F6553686-A876-72B7-A00F-2104FC8AB8BD}"/>
              </a:ext>
            </a:extLst>
          </p:cNvPr>
          <p:cNvSpPr txBox="1"/>
          <p:nvPr/>
        </p:nvSpPr>
        <p:spPr>
          <a:xfrm>
            <a:off x="463268" y="2899916"/>
            <a:ext cx="5387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6000" b="1" i="0" dirty="0">
                <a:solidFill>
                  <a:srgbClr val="0D0D0D"/>
                </a:solidFill>
                <a:effectLst/>
                <a:latin typeface="Söhne"/>
              </a:rPr>
              <a:t>Hız ve Verimlilik</a:t>
            </a:r>
            <a:endParaRPr lang="tr-TR" sz="6000" dirty="0"/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D7BEF6F6-6EB3-BB34-90A9-841DE1A8040A}"/>
              </a:ext>
            </a:extLst>
          </p:cNvPr>
          <p:cNvSpPr txBox="1"/>
          <p:nvPr/>
        </p:nvSpPr>
        <p:spPr>
          <a:xfrm>
            <a:off x="6995160" y="2465754"/>
            <a:ext cx="47335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tr-TR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bellek verimliliği ve hesaplama hızı ile öne çıkar. Çok büyük veri setleri üzerinde çalışırken bile hızlı sonuçlar verebilir.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A58D6CD1-70BD-7A22-BDFC-1FC847B684C0}"/>
              </a:ext>
            </a:extLst>
          </p:cNvPr>
          <p:cNvSpPr txBox="1"/>
          <p:nvPr/>
        </p:nvSpPr>
        <p:spPr>
          <a:xfrm>
            <a:off x="3263085" y="557155"/>
            <a:ext cx="159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918226EA-B04A-932B-EB0D-935E846B845D}"/>
              </a:ext>
            </a:extLst>
          </p:cNvPr>
          <p:cNvSpPr txBox="1"/>
          <p:nvPr/>
        </p:nvSpPr>
        <p:spPr>
          <a:xfrm>
            <a:off x="3840810" y="1666319"/>
            <a:ext cx="159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33E7F753-2887-6019-64B8-AE116D9128EA}"/>
              </a:ext>
            </a:extLst>
          </p:cNvPr>
          <p:cNvSpPr txBox="1"/>
          <p:nvPr/>
        </p:nvSpPr>
        <p:spPr>
          <a:xfrm>
            <a:off x="3703900" y="4665692"/>
            <a:ext cx="191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800" i="0" dirty="0" err="1">
                <a:solidFill>
                  <a:srgbClr val="0D0D0D"/>
                </a:solidFill>
                <a:effectLst/>
                <a:latin typeface="Söhne"/>
              </a:rPr>
              <a:t>Pruning</a:t>
            </a:r>
            <a:r>
              <a:rPr lang="tr-TR" sz="1800" i="0" dirty="0">
                <a:solidFill>
                  <a:srgbClr val="0D0D0D"/>
                </a:solidFill>
                <a:effectLst/>
                <a:latin typeface="Söhne"/>
              </a:rPr>
              <a:t>(Budama)</a:t>
            </a:r>
            <a:endParaRPr lang="tr-TR" sz="1800" dirty="0"/>
          </a:p>
          <a:p>
            <a:endParaRPr lang="tr-TR" dirty="0"/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FD7669D7-A488-A48A-568D-0D77F52EE845}"/>
              </a:ext>
            </a:extLst>
          </p:cNvPr>
          <p:cNvSpPr txBox="1"/>
          <p:nvPr/>
        </p:nvSpPr>
        <p:spPr>
          <a:xfrm>
            <a:off x="3345084" y="5932557"/>
            <a:ext cx="1581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i="0" dirty="0" err="1">
                <a:solidFill>
                  <a:srgbClr val="0D0D0D"/>
                </a:solidFill>
                <a:effectLst/>
                <a:latin typeface="Söhne"/>
              </a:rPr>
              <a:t>Regularization</a:t>
            </a:r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 (Düzenleme)</a:t>
            </a:r>
            <a:endParaRPr lang="tr-TR" sz="1600" dirty="0"/>
          </a:p>
        </p:txBody>
      </p:sp>
      <p:grpSp>
        <p:nvGrpSpPr>
          <p:cNvPr id="30" name="Grup 29">
            <a:extLst>
              <a:ext uri="{FF2B5EF4-FFF2-40B4-BE49-F238E27FC236}">
                <a16:creationId xmlns:a16="http://schemas.microsoft.com/office/drawing/2014/main" id="{02DA12D9-A7A3-35C5-6C3E-3FB8D87A70CD}"/>
              </a:ext>
            </a:extLst>
          </p:cNvPr>
          <p:cNvGrpSpPr/>
          <p:nvPr/>
        </p:nvGrpSpPr>
        <p:grpSpPr>
          <a:xfrm>
            <a:off x="-117233" y="-783837"/>
            <a:ext cx="1748776" cy="3326987"/>
            <a:chOff x="6373377" y="-3356990"/>
            <a:chExt cx="6034430" cy="11480296"/>
          </a:xfrm>
          <a:blipFill>
            <a:blip r:embed="rId2"/>
            <a:stretch>
              <a:fillRect/>
            </a:stretch>
          </a:blipFill>
        </p:grpSpPr>
        <p:sp>
          <p:nvSpPr>
            <p:cNvPr id="31" name="Dikdörtgen: Köşeleri Yuvarlatılmış 30">
              <a:extLst>
                <a:ext uri="{FF2B5EF4-FFF2-40B4-BE49-F238E27FC236}">
                  <a16:creationId xmlns:a16="http://schemas.microsoft.com/office/drawing/2014/main" id="{CD6E8AE8-4BD9-77BF-61AE-D21EC7E8ED4F}"/>
                </a:ext>
              </a:extLst>
            </p:cNvPr>
            <p:cNvSpPr/>
            <p:nvPr/>
          </p:nvSpPr>
          <p:spPr>
            <a:xfrm rot="1620965">
              <a:off x="10763806" y="-2070098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2" name="Dikdörtgen: Köşeleri Yuvarlatılmış 31">
              <a:extLst>
                <a:ext uri="{FF2B5EF4-FFF2-40B4-BE49-F238E27FC236}">
                  <a16:creationId xmlns:a16="http://schemas.microsoft.com/office/drawing/2014/main" id="{85C9FCBF-DC6E-E2A5-0BA7-8E1CA6AAB290}"/>
                </a:ext>
              </a:extLst>
            </p:cNvPr>
            <p:cNvSpPr/>
            <p:nvPr/>
          </p:nvSpPr>
          <p:spPr>
            <a:xfrm rot="1620965">
              <a:off x="8081566" y="2730503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3" name="Dikdörtgen: Köşeleri Yuvarlatılmış 32">
              <a:extLst>
                <a:ext uri="{FF2B5EF4-FFF2-40B4-BE49-F238E27FC236}">
                  <a16:creationId xmlns:a16="http://schemas.microsoft.com/office/drawing/2014/main" id="{2AA31378-032B-F0A3-33C8-E26E08FF8242}"/>
                </a:ext>
              </a:extLst>
            </p:cNvPr>
            <p:cNvSpPr/>
            <p:nvPr/>
          </p:nvSpPr>
          <p:spPr>
            <a:xfrm rot="1620965">
              <a:off x="10763807" y="2990115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4" name="Dikdörtgen: Köşeleri Yuvarlatılmış 33">
              <a:extLst>
                <a:ext uri="{FF2B5EF4-FFF2-40B4-BE49-F238E27FC236}">
                  <a16:creationId xmlns:a16="http://schemas.microsoft.com/office/drawing/2014/main" id="{BBE4D831-D88C-A9BC-1C50-3149575FB4B1}"/>
                </a:ext>
              </a:extLst>
            </p:cNvPr>
            <p:cNvSpPr/>
            <p:nvPr/>
          </p:nvSpPr>
          <p:spPr>
            <a:xfrm rot="1620965">
              <a:off x="8264445" y="-1797507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35" name="Dikdörtgen: Köşeleri Yuvarlatılmış 34">
              <a:extLst>
                <a:ext uri="{FF2B5EF4-FFF2-40B4-BE49-F238E27FC236}">
                  <a16:creationId xmlns:a16="http://schemas.microsoft.com/office/drawing/2014/main" id="{CA0F17DD-2736-1079-F771-76B0F0876BEB}"/>
                </a:ext>
              </a:extLst>
            </p:cNvPr>
            <p:cNvSpPr/>
            <p:nvPr/>
          </p:nvSpPr>
          <p:spPr>
            <a:xfrm rot="1620965">
              <a:off x="7484654" y="-3356990"/>
              <a:ext cx="1000281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6" name="Akış Çizelgesi: Bağlayıcı 35">
              <a:extLst>
                <a:ext uri="{FF2B5EF4-FFF2-40B4-BE49-F238E27FC236}">
                  <a16:creationId xmlns:a16="http://schemas.microsoft.com/office/drawing/2014/main" id="{07ED3090-DDBF-BABA-C169-AB711BDA9AF9}"/>
                </a:ext>
              </a:extLst>
            </p:cNvPr>
            <p:cNvSpPr/>
            <p:nvPr/>
          </p:nvSpPr>
          <p:spPr>
            <a:xfrm>
              <a:off x="6373377" y="3156411"/>
              <a:ext cx="1642863" cy="168587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sp>
        <p:nvSpPr>
          <p:cNvPr id="37" name="Metin kutusu 36">
            <a:extLst>
              <a:ext uri="{FF2B5EF4-FFF2-40B4-BE49-F238E27FC236}">
                <a16:creationId xmlns:a16="http://schemas.microsoft.com/office/drawing/2014/main" id="{0CB4F8FF-74A0-9743-4AEE-5F6486AEF98A}"/>
              </a:ext>
            </a:extLst>
          </p:cNvPr>
          <p:cNvSpPr txBox="1"/>
          <p:nvPr/>
        </p:nvSpPr>
        <p:spPr>
          <a:xfrm>
            <a:off x="1943413" y="6902969"/>
            <a:ext cx="1975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i="0" dirty="0" err="1">
                <a:solidFill>
                  <a:srgbClr val="0D0D0D"/>
                </a:solidFill>
                <a:effectLst/>
                <a:latin typeface="Söhne"/>
              </a:rPr>
              <a:t>Parallel</a:t>
            </a:r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1600" i="0" dirty="0" err="1">
                <a:solidFill>
                  <a:srgbClr val="0D0D0D"/>
                </a:solidFill>
                <a:effectLst/>
                <a:latin typeface="Söhne"/>
              </a:rPr>
              <a:t>Processing</a:t>
            </a:r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 (Paralel İşleme)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055049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ikdörtgen 18">
            <a:extLst>
              <a:ext uri="{FF2B5EF4-FFF2-40B4-BE49-F238E27FC236}">
                <a16:creationId xmlns:a16="http://schemas.microsoft.com/office/drawing/2014/main" id="{2FE90A8D-344B-1420-14C5-62F5084AF0A1}"/>
              </a:ext>
            </a:extLst>
          </p:cNvPr>
          <p:cNvSpPr>
            <a:spLocks/>
          </p:cNvSpPr>
          <p:nvPr/>
        </p:nvSpPr>
        <p:spPr>
          <a:xfrm>
            <a:off x="-3108" y="0"/>
            <a:ext cx="12192001" cy="6858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7" name="Akış Çizelgesi: Bağlayıcı 6">
            <a:extLst>
              <a:ext uri="{FF2B5EF4-FFF2-40B4-BE49-F238E27FC236}">
                <a16:creationId xmlns:a16="http://schemas.microsoft.com/office/drawing/2014/main" id="{2BC868AC-A1A9-C9C3-FA8F-527447C207E9}"/>
              </a:ext>
            </a:extLst>
          </p:cNvPr>
          <p:cNvSpPr/>
          <p:nvPr/>
        </p:nvSpPr>
        <p:spPr>
          <a:xfrm rot="16200000">
            <a:off x="-2452713" y="-826995"/>
            <a:ext cx="8579223" cy="8511988"/>
          </a:xfrm>
          <a:prstGeom prst="flowChartConnector">
            <a:avLst/>
          </a:prstGeom>
          <a:noFill/>
          <a:ln>
            <a:gradFill flip="none" rotWithShape="1">
              <a:gsLst>
                <a:gs pos="81000">
                  <a:schemeClr val="tx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Akış Çizelgesi: Bağlayıcı 3">
            <a:extLst>
              <a:ext uri="{FF2B5EF4-FFF2-40B4-BE49-F238E27FC236}">
                <a16:creationId xmlns:a16="http://schemas.microsoft.com/office/drawing/2014/main" id="{41907906-045D-07ED-8E10-715E591149AF}"/>
              </a:ext>
            </a:extLst>
          </p:cNvPr>
          <p:cNvSpPr/>
          <p:nvPr/>
        </p:nvSpPr>
        <p:spPr>
          <a:xfrm>
            <a:off x="5002304" y="603986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Akış Çizelgesi: Bağlayıcı 7">
            <a:extLst>
              <a:ext uri="{FF2B5EF4-FFF2-40B4-BE49-F238E27FC236}">
                <a16:creationId xmlns:a16="http://schemas.microsoft.com/office/drawing/2014/main" id="{320C612B-14D3-AF30-84FC-B78B703654D3}"/>
              </a:ext>
            </a:extLst>
          </p:cNvPr>
          <p:cNvSpPr/>
          <p:nvPr/>
        </p:nvSpPr>
        <p:spPr>
          <a:xfrm>
            <a:off x="5629625" y="1713150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Akış Çizelgesi: Bağlayıcı 8">
            <a:extLst>
              <a:ext uri="{FF2B5EF4-FFF2-40B4-BE49-F238E27FC236}">
                <a16:creationId xmlns:a16="http://schemas.microsoft.com/office/drawing/2014/main" id="{E111F435-679F-60E8-90EC-F7BA282CF664}"/>
              </a:ext>
            </a:extLst>
          </p:cNvPr>
          <p:cNvSpPr/>
          <p:nvPr/>
        </p:nvSpPr>
        <p:spPr>
          <a:xfrm>
            <a:off x="5977875" y="3291163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Akış Çizelgesi: Bağlayıcı 9">
            <a:extLst>
              <a:ext uri="{FF2B5EF4-FFF2-40B4-BE49-F238E27FC236}">
                <a16:creationId xmlns:a16="http://schemas.microsoft.com/office/drawing/2014/main" id="{20C70851-5343-8099-DB3F-6424D71BD33B}"/>
              </a:ext>
            </a:extLst>
          </p:cNvPr>
          <p:cNvSpPr/>
          <p:nvPr/>
        </p:nvSpPr>
        <p:spPr>
          <a:xfrm>
            <a:off x="5750649" y="4712523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Akış Çizelgesi: Bağlayıcı 10">
            <a:extLst>
              <a:ext uri="{FF2B5EF4-FFF2-40B4-BE49-F238E27FC236}">
                <a16:creationId xmlns:a16="http://schemas.microsoft.com/office/drawing/2014/main" id="{89119AF2-855B-78A0-817F-AFFE35A1B047}"/>
              </a:ext>
            </a:extLst>
          </p:cNvPr>
          <p:cNvSpPr/>
          <p:nvPr/>
        </p:nvSpPr>
        <p:spPr>
          <a:xfrm>
            <a:off x="5029199" y="5978343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F6553686-A876-72B7-A00F-2104FC8AB8BD}"/>
              </a:ext>
            </a:extLst>
          </p:cNvPr>
          <p:cNvSpPr txBox="1"/>
          <p:nvPr/>
        </p:nvSpPr>
        <p:spPr>
          <a:xfrm>
            <a:off x="115748" y="2899916"/>
            <a:ext cx="5735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6000" b="1" i="0" dirty="0" err="1">
                <a:solidFill>
                  <a:srgbClr val="0D0D0D"/>
                </a:solidFill>
                <a:effectLst/>
                <a:latin typeface="Söhne"/>
              </a:rPr>
              <a:t>Pruning</a:t>
            </a:r>
            <a:r>
              <a:rPr lang="tr-TR" sz="6000" b="1" i="0" dirty="0">
                <a:solidFill>
                  <a:srgbClr val="0D0D0D"/>
                </a:solidFill>
                <a:effectLst/>
                <a:latin typeface="Söhne"/>
              </a:rPr>
              <a:t>(Budama)</a:t>
            </a:r>
            <a:endParaRPr lang="tr-TR" sz="6000" dirty="0"/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D7BEF6F6-6EB3-BB34-90A9-841DE1A8040A}"/>
              </a:ext>
            </a:extLst>
          </p:cNvPr>
          <p:cNvSpPr txBox="1"/>
          <p:nvPr/>
        </p:nvSpPr>
        <p:spPr>
          <a:xfrm>
            <a:off x="6995160" y="2597338"/>
            <a:ext cx="4733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tr-TR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400" b="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overfitting'i</a:t>
            </a:r>
            <a:r>
              <a:rPr lang="tr-TR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önlemek için karar ağaçlarında budama yapar. Bu, maksimum derinliğe kadar büyüyen ağaçları, gereksiz dalları keserek daha genel bir model haline getirir.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A58D6CD1-70BD-7A22-BDFC-1FC847B684C0}"/>
              </a:ext>
            </a:extLst>
          </p:cNvPr>
          <p:cNvSpPr txBox="1"/>
          <p:nvPr/>
        </p:nvSpPr>
        <p:spPr>
          <a:xfrm>
            <a:off x="3263085" y="557155"/>
            <a:ext cx="159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918226EA-B04A-932B-EB0D-935E846B845D}"/>
              </a:ext>
            </a:extLst>
          </p:cNvPr>
          <p:cNvSpPr txBox="1"/>
          <p:nvPr/>
        </p:nvSpPr>
        <p:spPr>
          <a:xfrm>
            <a:off x="3727256" y="1703480"/>
            <a:ext cx="1782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800" i="0" dirty="0">
                <a:solidFill>
                  <a:srgbClr val="0D0D0D"/>
                </a:solidFill>
                <a:effectLst/>
                <a:latin typeface="Söhne"/>
              </a:rPr>
              <a:t>Hız ve Verimlilik</a:t>
            </a:r>
            <a:endParaRPr lang="tr-TR" sz="1800" dirty="0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33E7F753-2887-6019-64B8-AE116D9128EA}"/>
              </a:ext>
            </a:extLst>
          </p:cNvPr>
          <p:cNvSpPr txBox="1"/>
          <p:nvPr/>
        </p:nvSpPr>
        <p:spPr>
          <a:xfrm>
            <a:off x="4023980" y="4665692"/>
            <a:ext cx="1599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i="0" dirty="0" err="1">
                <a:solidFill>
                  <a:srgbClr val="0D0D0D"/>
                </a:solidFill>
                <a:effectLst/>
                <a:latin typeface="Söhne"/>
              </a:rPr>
              <a:t>Regularization</a:t>
            </a:r>
            <a:r>
              <a:rPr lang="tr-TR" i="0" dirty="0">
                <a:solidFill>
                  <a:srgbClr val="0D0D0D"/>
                </a:solidFill>
                <a:effectLst/>
                <a:latin typeface="Söhne"/>
              </a:rPr>
              <a:t> (Düzenleme)</a:t>
            </a:r>
            <a:endParaRPr lang="tr-TR" dirty="0"/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FD7669D7-A488-A48A-568D-0D77F52EE845}"/>
              </a:ext>
            </a:extLst>
          </p:cNvPr>
          <p:cNvSpPr txBox="1"/>
          <p:nvPr/>
        </p:nvSpPr>
        <p:spPr>
          <a:xfrm>
            <a:off x="2951544" y="5932557"/>
            <a:ext cx="1975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i="0" dirty="0" err="1">
                <a:solidFill>
                  <a:srgbClr val="0D0D0D"/>
                </a:solidFill>
                <a:effectLst/>
                <a:latin typeface="Söhne"/>
              </a:rPr>
              <a:t>Parallel</a:t>
            </a:r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1600" i="0" dirty="0" err="1">
                <a:solidFill>
                  <a:srgbClr val="0D0D0D"/>
                </a:solidFill>
                <a:effectLst/>
                <a:latin typeface="Söhne"/>
              </a:rPr>
              <a:t>Processing</a:t>
            </a:r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 (Paralel İşleme)</a:t>
            </a:r>
            <a:endParaRPr lang="tr-TR" sz="1600" dirty="0"/>
          </a:p>
        </p:txBody>
      </p:sp>
      <p:grpSp>
        <p:nvGrpSpPr>
          <p:cNvPr id="2" name="Grup 1">
            <a:extLst>
              <a:ext uri="{FF2B5EF4-FFF2-40B4-BE49-F238E27FC236}">
                <a16:creationId xmlns:a16="http://schemas.microsoft.com/office/drawing/2014/main" id="{EABFEF9D-7E15-ECC4-8066-87A8B817505C}"/>
              </a:ext>
            </a:extLst>
          </p:cNvPr>
          <p:cNvGrpSpPr/>
          <p:nvPr/>
        </p:nvGrpSpPr>
        <p:grpSpPr>
          <a:xfrm>
            <a:off x="-117233" y="-783837"/>
            <a:ext cx="1748776" cy="3326987"/>
            <a:chOff x="6373377" y="-3356990"/>
            <a:chExt cx="6034430" cy="11480296"/>
          </a:xfrm>
          <a:blipFill>
            <a:blip r:embed="rId2"/>
            <a:stretch>
              <a:fillRect/>
            </a:stretch>
          </a:blipFill>
        </p:grpSpPr>
        <p:sp>
          <p:nvSpPr>
            <p:cNvPr id="3" name="Dikdörtgen: Köşeleri Yuvarlatılmış 2">
              <a:extLst>
                <a:ext uri="{FF2B5EF4-FFF2-40B4-BE49-F238E27FC236}">
                  <a16:creationId xmlns:a16="http://schemas.microsoft.com/office/drawing/2014/main" id="{BAB35B90-60EB-5358-EB30-24946CF22377}"/>
                </a:ext>
              </a:extLst>
            </p:cNvPr>
            <p:cNvSpPr/>
            <p:nvPr/>
          </p:nvSpPr>
          <p:spPr>
            <a:xfrm rot="1620965">
              <a:off x="10763806" y="-2070098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" name="Dikdörtgen: Köşeleri Yuvarlatılmış 4">
              <a:extLst>
                <a:ext uri="{FF2B5EF4-FFF2-40B4-BE49-F238E27FC236}">
                  <a16:creationId xmlns:a16="http://schemas.microsoft.com/office/drawing/2014/main" id="{62416CB2-3311-6154-8B58-0EB7BAC14206}"/>
                </a:ext>
              </a:extLst>
            </p:cNvPr>
            <p:cNvSpPr/>
            <p:nvPr/>
          </p:nvSpPr>
          <p:spPr>
            <a:xfrm rot="1620965">
              <a:off x="8081566" y="2730503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" name="Dikdörtgen: Köşeleri Yuvarlatılmış 5">
              <a:extLst>
                <a:ext uri="{FF2B5EF4-FFF2-40B4-BE49-F238E27FC236}">
                  <a16:creationId xmlns:a16="http://schemas.microsoft.com/office/drawing/2014/main" id="{CA165089-D14B-79B3-F2B2-4F29DB868671}"/>
                </a:ext>
              </a:extLst>
            </p:cNvPr>
            <p:cNvSpPr/>
            <p:nvPr/>
          </p:nvSpPr>
          <p:spPr>
            <a:xfrm rot="1620965">
              <a:off x="10763807" y="2990115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" name="Dikdörtgen: Köşeleri Yuvarlatılmış 11">
              <a:extLst>
                <a:ext uri="{FF2B5EF4-FFF2-40B4-BE49-F238E27FC236}">
                  <a16:creationId xmlns:a16="http://schemas.microsoft.com/office/drawing/2014/main" id="{6B3DFFCB-DC57-D1E3-E6DE-BD2F7D3193A8}"/>
                </a:ext>
              </a:extLst>
            </p:cNvPr>
            <p:cNvSpPr/>
            <p:nvPr/>
          </p:nvSpPr>
          <p:spPr>
            <a:xfrm rot="1620965">
              <a:off x="8264445" y="-1797507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3" name="Dikdörtgen: Köşeleri Yuvarlatılmış 12">
              <a:extLst>
                <a:ext uri="{FF2B5EF4-FFF2-40B4-BE49-F238E27FC236}">
                  <a16:creationId xmlns:a16="http://schemas.microsoft.com/office/drawing/2014/main" id="{A7659486-9938-0823-88B9-08D058F2F41D}"/>
                </a:ext>
              </a:extLst>
            </p:cNvPr>
            <p:cNvSpPr/>
            <p:nvPr/>
          </p:nvSpPr>
          <p:spPr>
            <a:xfrm rot="1620965">
              <a:off x="7484654" y="-3356990"/>
              <a:ext cx="1000281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4" name="Akış Çizelgesi: Bağlayıcı 13">
              <a:extLst>
                <a:ext uri="{FF2B5EF4-FFF2-40B4-BE49-F238E27FC236}">
                  <a16:creationId xmlns:a16="http://schemas.microsoft.com/office/drawing/2014/main" id="{8951F2D1-900A-5E1E-0C14-A3E384CA61D7}"/>
                </a:ext>
              </a:extLst>
            </p:cNvPr>
            <p:cNvSpPr/>
            <p:nvPr/>
          </p:nvSpPr>
          <p:spPr>
            <a:xfrm>
              <a:off x="6373377" y="3156411"/>
              <a:ext cx="1642863" cy="168587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13F89639-C6C3-05E2-2EF5-8A2477384557}"/>
              </a:ext>
            </a:extLst>
          </p:cNvPr>
          <p:cNvSpPr txBox="1"/>
          <p:nvPr/>
        </p:nvSpPr>
        <p:spPr>
          <a:xfrm>
            <a:off x="1767171" y="7061173"/>
            <a:ext cx="2171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i="0" dirty="0" err="1">
                <a:solidFill>
                  <a:srgbClr val="0D0D0D"/>
                </a:solidFill>
                <a:effectLst/>
                <a:latin typeface="Söhne"/>
              </a:rPr>
              <a:t>Sparsity</a:t>
            </a:r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1600" i="0" dirty="0" err="1">
                <a:solidFill>
                  <a:srgbClr val="0D0D0D"/>
                </a:solidFill>
                <a:effectLst/>
                <a:latin typeface="Söhne"/>
              </a:rPr>
              <a:t>Awareness</a:t>
            </a:r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 (Seyreklik Bilinci)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840827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ikdörtgen 18">
            <a:extLst>
              <a:ext uri="{FF2B5EF4-FFF2-40B4-BE49-F238E27FC236}">
                <a16:creationId xmlns:a16="http://schemas.microsoft.com/office/drawing/2014/main" id="{2FE90A8D-344B-1420-14C5-62F5084AF0A1}"/>
              </a:ext>
            </a:extLst>
          </p:cNvPr>
          <p:cNvSpPr>
            <a:spLocks/>
          </p:cNvSpPr>
          <p:nvPr/>
        </p:nvSpPr>
        <p:spPr>
          <a:xfrm>
            <a:off x="-3108" y="0"/>
            <a:ext cx="12192001" cy="6858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7" name="Akış Çizelgesi: Bağlayıcı 6">
            <a:extLst>
              <a:ext uri="{FF2B5EF4-FFF2-40B4-BE49-F238E27FC236}">
                <a16:creationId xmlns:a16="http://schemas.microsoft.com/office/drawing/2014/main" id="{2BC868AC-A1A9-C9C3-FA8F-527447C207E9}"/>
              </a:ext>
            </a:extLst>
          </p:cNvPr>
          <p:cNvSpPr/>
          <p:nvPr/>
        </p:nvSpPr>
        <p:spPr>
          <a:xfrm rot="16200000">
            <a:off x="-2452713" y="-826995"/>
            <a:ext cx="8579223" cy="8511988"/>
          </a:xfrm>
          <a:prstGeom prst="flowChartConnector">
            <a:avLst/>
          </a:prstGeom>
          <a:noFill/>
          <a:ln>
            <a:gradFill flip="none" rotWithShape="1">
              <a:gsLst>
                <a:gs pos="81000">
                  <a:schemeClr val="tx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Akış Çizelgesi: Bağlayıcı 3">
            <a:extLst>
              <a:ext uri="{FF2B5EF4-FFF2-40B4-BE49-F238E27FC236}">
                <a16:creationId xmlns:a16="http://schemas.microsoft.com/office/drawing/2014/main" id="{41907906-045D-07ED-8E10-715E591149AF}"/>
              </a:ext>
            </a:extLst>
          </p:cNvPr>
          <p:cNvSpPr/>
          <p:nvPr/>
        </p:nvSpPr>
        <p:spPr>
          <a:xfrm>
            <a:off x="5002304" y="603986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Akış Çizelgesi: Bağlayıcı 7">
            <a:extLst>
              <a:ext uri="{FF2B5EF4-FFF2-40B4-BE49-F238E27FC236}">
                <a16:creationId xmlns:a16="http://schemas.microsoft.com/office/drawing/2014/main" id="{320C612B-14D3-AF30-84FC-B78B703654D3}"/>
              </a:ext>
            </a:extLst>
          </p:cNvPr>
          <p:cNvSpPr/>
          <p:nvPr/>
        </p:nvSpPr>
        <p:spPr>
          <a:xfrm>
            <a:off x="5629625" y="1713150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Akış Çizelgesi: Bağlayıcı 8">
            <a:extLst>
              <a:ext uri="{FF2B5EF4-FFF2-40B4-BE49-F238E27FC236}">
                <a16:creationId xmlns:a16="http://schemas.microsoft.com/office/drawing/2014/main" id="{E111F435-679F-60E8-90EC-F7BA282CF664}"/>
              </a:ext>
            </a:extLst>
          </p:cNvPr>
          <p:cNvSpPr/>
          <p:nvPr/>
        </p:nvSpPr>
        <p:spPr>
          <a:xfrm>
            <a:off x="5977875" y="3291163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Akış Çizelgesi: Bağlayıcı 9">
            <a:extLst>
              <a:ext uri="{FF2B5EF4-FFF2-40B4-BE49-F238E27FC236}">
                <a16:creationId xmlns:a16="http://schemas.microsoft.com/office/drawing/2014/main" id="{20C70851-5343-8099-DB3F-6424D71BD33B}"/>
              </a:ext>
            </a:extLst>
          </p:cNvPr>
          <p:cNvSpPr/>
          <p:nvPr/>
        </p:nvSpPr>
        <p:spPr>
          <a:xfrm>
            <a:off x="5750649" y="4712523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Akış Çizelgesi: Bağlayıcı 10">
            <a:extLst>
              <a:ext uri="{FF2B5EF4-FFF2-40B4-BE49-F238E27FC236}">
                <a16:creationId xmlns:a16="http://schemas.microsoft.com/office/drawing/2014/main" id="{89119AF2-855B-78A0-817F-AFFE35A1B047}"/>
              </a:ext>
            </a:extLst>
          </p:cNvPr>
          <p:cNvSpPr/>
          <p:nvPr/>
        </p:nvSpPr>
        <p:spPr>
          <a:xfrm>
            <a:off x="5029199" y="5978343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F6553686-A876-72B7-A00F-2104FC8AB8BD}"/>
              </a:ext>
            </a:extLst>
          </p:cNvPr>
          <p:cNvSpPr txBox="1"/>
          <p:nvPr/>
        </p:nvSpPr>
        <p:spPr>
          <a:xfrm>
            <a:off x="744755" y="2773531"/>
            <a:ext cx="50058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6000" b="1" i="0" dirty="0" err="1">
                <a:solidFill>
                  <a:srgbClr val="0D0D0D"/>
                </a:solidFill>
                <a:effectLst/>
                <a:latin typeface="Söhne"/>
              </a:rPr>
              <a:t>Regularization</a:t>
            </a:r>
            <a:r>
              <a:rPr lang="tr-TR" sz="6000" b="1" i="0" dirty="0">
                <a:solidFill>
                  <a:srgbClr val="0D0D0D"/>
                </a:solidFill>
                <a:effectLst/>
                <a:latin typeface="Söhne"/>
              </a:rPr>
              <a:t> (Düzenleme)</a:t>
            </a:r>
            <a:endParaRPr lang="tr-TR" sz="6000" dirty="0"/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D7BEF6F6-6EB3-BB34-90A9-841DE1A8040A}"/>
              </a:ext>
            </a:extLst>
          </p:cNvPr>
          <p:cNvSpPr txBox="1"/>
          <p:nvPr/>
        </p:nvSpPr>
        <p:spPr>
          <a:xfrm>
            <a:off x="6995160" y="2597338"/>
            <a:ext cx="473357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L1 (</a:t>
            </a:r>
            <a:r>
              <a:rPr lang="tr-TR" sz="2800" b="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  <a:r>
              <a:rPr lang="tr-TR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ve L2 (</a:t>
            </a:r>
            <a:r>
              <a:rPr lang="tr-TR" sz="2800" b="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tr-TR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düzenlemeleri, modelin karmaşıklığını kontrol ederek </a:t>
            </a:r>
            <a:r>
              <a:rPr lang="tr-TR" sz="2800" b="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overfitting'i</a:t>
            </a:r>
            <a:r>
              <a:rPr lang="tr-TR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azaltır.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A58D6CD1-70BD-7A22-BDFC-1FC847B684C0}"/>
              </a:ext>
            </a:extLst>
          </p:cNvPr>
          <p:cNvSpPr txBox="1"/>
          <p:nvPr/>
        </p:nvSpPr>
        <p:spPr>
          <a:xfrm>
            <a:off x="3079875" y="557155"/>
            <a:ext cx="1782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Hız ve Verimlilik</a:t>
            </a:r>
            <a:endParaRPr lang="tr-TR" sz="1600" dirty="0"/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918226EA-B04A-932B-EB0D-935E846B845D}"/>
              </a:ext>
            </a:extLst>
          </p:cNvPr>
          <p:cNvSpPr txBox="1"/>
          <p:nvPr/>
        </p:nvSpPr>
        <p:spPr>
          <a:xfrm>
            <a:off x="3588153" y="1669973"/>
            <a:ext cx="195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800" i="0" dirty="0" err="1">
                <a:solidFill>
                  <a:srgbClr val="0D0D0D"/>
                </a:solidFill>
                <a:effectLst/>
                <a:latin typeface="Söhne"/>
              </a:rPr>
              <a:t>Pruning</a:t>
            </a:r>
            <a:r>
              <a:rPr lang="tr-TR" sz="1800" i="0" dirty="0">
                <a:solidFill>
                  <a:srgbClr val="0D0D0D"/>
                </a:solidFill>
                <a:effectLst/>
                <a:latin typeface="Söhne"/>
              </a:rPr>
              <a:t>(Budama)</a:t>
            </a:r>
            <a:endParaRPr lang="tr-TR" sz="1800" dirty="0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33E7F753-2887-6019-64B8-AE116D9128EA}"/>
              </a:ext>
            </a:extLst>
          </p:cNvPr>
          <p:cNvSpPr txBox="1"/>
          <p:nvPr/>
        </p:nvSpPr>
        <p:spPr>
          <a:xfrm>
            <a:off x="3648414" y="4665692"/>
            <a:ext cx="1975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i="0" dirty="0" err="1">
                <a:solidFill>
                  <a:srgbClr val="0D0D0D"/>
                </a:solidFill>
                <a:effectLst/>
                <a:latin typeface="Söhne"/>
              </a:rPr>
              <a:t>Parallel</a:t>
            </a:r>
            <a:r>
              <a:rPr lang="tr-TR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i="0" dirty="0" err="1">
                <a:solidFill>
                  <a:srgbClr val="0D0D0D"/>
                </a:solidFill>
                <a:effectLst/>
                <a:latin typeface="Söhne"/>
              </a:rPr>
              <a:t>Processing</a:t>
            </a:r>
            <a:r>
              <a:rPr lang="tr-TR" i="0" dirty="0">
                <a:solidFill>
                  <a:srgbClr val="0D0D0D"/>
                </a:solidFill>
                <a:effectLst/>
                <a:latin typeface="Söhne"/>
              </a:rPr>
              <a:t> (Paralel İşleme)</a:t>
            </a:r>
            <a:endParaRPr lang="tr-TR" dirty="0"/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FD7669D7-A488-A48A-568D-0D77F52EE845}"/>
              </a:ext>
            </a:extLst>
          </p:cNvPr>
          <p:cNvSpPr txBox="1"/>
          <p:nvPr/>
        </p:nvSpPr>
        <p:spPr>
          <a:xfrm>
            <a:off x="2754776" y="5932557"/>
            <a:ext cx="2171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i="0" dirty="0" err="1">
                <a:solidFill>
                  <a:srgbClr val="0D0D0D"/>
                </a:solidFill>
                <a:effectLst/>
                <a:latin typeface="Söhne"/>
              </a:rPr>
              <a:t>Sparsity</a:t>
            </a:r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1600" i="0" dirty="0" err="1">
                <a:solidFill>
                  <a:srgbClr val="0D0D0D"/>
                </a:solidFill>
                <a:effectLst/>
                <a:latin typeface="Söhne"/>
              </a:rPr>
              <a:t>Awareness</a:t>
            </a:r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 (Seyreklik Bilinci)</a:t>
            </a:r>
            <a:endParaRPr lang="tr-TR" sz="1600" dirty="0"/>
          </a:p>
        </p:txBody>
      </p:sp>
      <p:grpSp>
        <p:nvGrpSpPr>
          <p:cNvPr id="2" name="Grup 1">
            <a:extLst>
              <a:ext uri="{FF2B5EF4-FFF2-40B4-BE49-F238E27FC236}">
                <a16:creationId xmlns:a16="http://schemas.microsoft.com/office/drawing/2014/main" id="{7AD8D226-3EE6-C47C-2A52-550F7AA29463}"/>
              </a:ext>
            </a:extLst>
          </p:cNvPr>
          <p:cNvGrpSpPr/>
          <p:nvPr/>
        </p:nvGrpSpPr>
        <p:grpSpPr>
          <a:xfrm>
            <a:off x="-117233" y="-783837"/>
            <a:ext cx="1748776" cy="3326987"/>
            <a:chOff x="6373377" y="-3356990"/>
            <a:chExt cx="6034430" cy="11480296"/>
          </a:xfrm>
          <a:blipFill>
            <a:blip r:embed="rId2"/>
            <a:stretch>
              <a:fillRect/>
            </a:stretch>
          </a:blipFill>
        </p:grpSpPr>
        <p:sp>
          <p:nvSpPr>
            <p:cNvPr id="3" name="Dikdörtgen: Köşeleri Yuvarlatılmış 2">
              <a:extLst>
                <a:ext uri="{FF2B5EF4-FFF2-40B4-BE49-F238E27FC236}">
                  <a16:creationId xmlns:a16="http://schemas.microsoft.com/office/drawing/2014/main" id="{1C19553E-E5A0-D764-76CA-23DCBDEF72F3}"/>
                </a:ext>
              </a:extLst>
            </p:cNvPr>
            <p:cNvSpPr/>
            <p:nvPr/>
          </p:nvSpPr>
          <p:spPr>
            <a:xfrm rot="1620965">
              <a:off x="10763806" y="-2070098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" name="Dikdörtgen: Köşeleri Yuvarlatılmış 4">
              <a:extLst>
                <a:ext uri="{FF2B5EF4-FFF2-40B4-BE49-F238E27FC236}">
                  <a16:creationId xmlns:a16="http://schemas.microsoft.com/office/drawing/2014/main" id="{581C05D0-8087-01C4-4F7B-01DDFBA4A50E}"/>
                </a:ext>
              </a:extLst>
            </p:cNvPr>
            <p:cNvSpPr/>
            <p:nvPr/>
          </p:nvSpPr>
          <p:spPr>
            <a:xfrm rot="1620965">
              <a:off x="8081566" y="2730503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" name="Dikdörtgen: Köşeleri Yuvarlatılmış 5">
              <a:extLst>
                <a:ext uri="{FF2B5EF4-FFF2-40B4-BE49-F238E27FC236}">
                  <a16:creationId xmlns:a16="http://schemas.microsoft.com/office/drawing/2014/main" id="{91E5C6DF-3EDC-C2F7-663E-DB32CE363766}"/>
                </a:ext>
              </a:extLst>
            </p:cNvPr>
            <p:cNvSpPr/>
            <p:nvPr/>
          </p:nvSpPr>
          <p:spPr>
            <a:xfrm rot="1620965">
              <a:off x="10763807" y="2990115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" name="Dikdörtgen: Köşeleri Yuvarlatılmış 11">
              <a:extLst>
                <a:ext uri="{FF2B5EF4-FFF2-40B4-BE49-F238E27FC236}">
                  <a16:creationId xmlns:a16="http://schemas.microsoft.com/office/drawing/2014/main" id="{C65036D6-AC7F-90E5-A4D2-9A8E1462609E}"/>
                </a:ext>
              </a:extLst>
            </p:cNvPr>
            <p:cNvSpPr/>
            <p:nvPr/>
          </p:nvSpPr>
          <p:spPr>
            <a:xfrm rot="1620965">
              <a:off x="8264445" y="-1797507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3" name="Dikdörtgen: Köşeleri Yuvarlatılmış 12">
              <a:extLst>
                <a:ext uri="{FF2B5EF4-FFF2-40B4-BE49-F238E27FC236}">
                  <a16:creationId xmlns:a16="http://schemas.microsoft.com/office/drawing/2014/main" id="{5BBE0589-E704-F1C4-0633-8A21B5FDE56D}"/>
                </a:ext>
              </a:extLst>
            </p:cNvPr>
            <p:cNvSpPr/>
            <p:nvPr/>
          </p:nvSpPr>
          <p:spPr>
            <a:xfrm rot="1620965">
              <a:off x="7484654" y="-3356990"/>
              <a:ext cx="1000281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4" name="Akış Çizelgesi: Bağlayıcı 13">
              <a:extLst>
                <a:ext uri="{FF2B5EF4-FFF2-40B4-BE49-F238E27FC236}">
                  <a16:creationId xmlns:a16="http://schemas.microsoft.com/office/drawing/2014/main" id="{4FA1319E-9AC1-E8FB-CC76-2D3F9304327B}"/>
                </a:ext>
              </a:extLst>
            </p:cNvPr>
            <p:cNvSpPr/>
            <p:nvPr/>
          </p:nvSpPr>
          <p:spPr>
            <a:xfrm>
              <a:off x="6373377" y="3156411"/>
              <a:ext cx="1642863" cy="168587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B08788CE-0E33-9DD8-A9A6-C769125A0184}"/>
              </a:ext>
            </a:extLst>
          </p:cNvPr>
          <p:cNvSpPr txBox="1"/>
          <p:nvPr/>
        </p:nvSpPr>
        <p:spPr>
          <a:xfrm>
            <a:off x="1075726" y="7061337"/>
            <a:ext cx="2171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Cross </a:t>
            </a:r>
            <a:r>
              <a:rPr lang="tr-TR" sz="1600" i="0" dirty="0" err="1">
                <a:solidFill>
                  <a:srgbClr val="0D0D0D"/>
                </a:solidFill>
                <a:effectLst/>
                <a:latin typeface="Söhne"/>
              </a:rPr>
              <a:t>Validation</a:t>
            </a:r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 (Çapraz Doğrulama)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595854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ikdörtgen 18">
            <a:extLst>
              <a:ext uri="{FF2B5EF4-FFF2-40B4-BE49-F238E27FC236}">
                <a16:creationId xmlns:a16="http://schemas.microsoft.com/office/drawing/2014/main" id="{2FE90A8D-344B-1420-14C5-62F5084AF0A1}"/>
              </a:ext>
            </a:extLst>
          </p:cNvPr>
          <p:cNvSpPr>
            <a:spLocks/>
          </p:cNvSpPr>
          <p:nvPr/>
        </p:nvSpPr>
        <p:spPr>
          <a:xfrm>
            <a:off x="-3108" y="4609"/>
            <a:ext cx="12192001" cy="6858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7" name="Akış Çizelgesi: Bağlayıcı 6">
            <a:extLst>
              <a:ext uri="{FF2B5EF4-FFF2-40B4-BE49-F238E27FC236}">
                <a16:creationId xmlns:a16="http://schemas.microsoft.com/office/drawing/2014/main" id="{2BC868AC-A1A9-C9C3-FA8F-527447C207E9}"/>
              </a:ext>
            </a:extLst>
          </p:cNvPr>
          <p:cNvSpPr/>
          <p:nvPr/>
        </p:nvSpPr>
        <p:spPr>
          <a:xfrm rot="16200000">
            <a:off x="-2452713" y="-826995"/>
            <a:ext cx="8579223" cy="8511988"/>
          </a:xfrm>
          <a:prstGeom prst="flowChartConnector">
            <a:avLst/>
          </a:prstGeom>
          <a:noFill/>
          <a:ln>
            <a:gradFill flip="none" rotWithShape="1">
              <a:gsLst>
                <a:gs pos="81000">
                  <a:schemeClr val="tx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Akış Çizelgesi: Bağlayıcı 3">
            <a:extLst>
              <a:ext uri="{FF2B5EF4-FFF2-40B4-BE49-F238E27FC236}">
                <a16:creationId xmlns:a16="http://schemas.microsoft.com/office/drawing/2014/main" id="{41907906-045D-07ED-8E10-715E591149AF}"/>
              </a:ext>
            </a:extLst>
          </p:cNvPr>
          <p:cNvSpPr/>
          <p:nvPr/>
        </p:nvSpPr>
        <p:spPr>
          <a:xfrm>
            <a:off x="5002304" y="603986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Akış Çizelgesi: Bağlayıcı 7">
            <a:extLst>
              <a:ext uri="{FF2B5EF4-FFF2-40B4-BE49-F238E27FC236}">
                <a16:creationId xmlns:a16="http://schemas.microsoft.com/office/drawing/2014/main" id="{320C612B-14D3-AF30-84FC-B78B703654D3}"/>
              </a:ext>
            </a:extLst>
          </p:cNvPr>
          <p:cNvSpPr/>
          <p:nvPr/>
        </p:nvSpPr>
        <p:spPr>
          <a:xfrm>
            <a:off x="5629625" y="1713150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Akış Çizelgesi: Bağlayıcı 8">
            <a:extLst>
              <a:ext uri="{FF2B5EF4-FFF2-40B4-BE49-F238E27FC236}">
                <a16:creationId xmlns:a16="http://schemas.microsoft.com/office/drawing/2014/main" id="{E111F435-679F-60E8-90EC-F7BA282CF664}"/>
              </a:ext>
            </a:extLst>
          </p:cNvPr>
          <p:cNvSpPr/>
          <p:nvPr/>
        </p:nvSpPr>
        <p:spPr>
          <a:xfrm>
            <a:off x="5977875" y="3291163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Akış Çizelgesi: Bağlayıcı 9">
            <a:extLst>
              <a:ext uri="{FF2B5EF4-FFF2-40B4-BE49-F238E27FC236}">
                <a16:creationId xmlns:a16="http://schemas.microsoft.com/office/drawing/2014/main" id="{20C70851-5343-8099-DB3F-6424D71BD33B}"/>
              </a:ext>
            </a:extLst>
          </p:cNvPr>
          <p:cNvSpPr/>
          <p:nvPr/>
        </p:nvSpPr>
        <p:spPr>
          <a:xfrm>
            <a:off x="5750649" y="4712523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Akış Çizelgesi: Bağlayıcı 10">
            <a:extLst>
              <a:ext uri="{FF2B5EF4-FFF2-40B4-BE49-F238E27FC236}">
                <a16:creationId xmlns:a16="http://schemas.microsoft.com/office/drawing/2014/main" id="{89119AF2-855B-78A0-817F-AFFE35A1B047}"/>
              </a:ext>
            </a:extLst>
          </p:cNvPr>
          <p:cNvSpPr/>
          <p:nvPr/>
        </p:nvSpPr>
        <p:spPr>
          <a:xfrm>
            <a:off x="5029199" y="5978343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F6553686-A876-72B7-A00F-2104FC8AB8BD}"/>
              </a:ext>
            </a:extLst>
          </p:cNvPr>
          <p:cNvSpPr txBox="1"/>
          <p:nvPr/>
        </p:nvSpPr>
        <p:spPr>
          <a:xfrm>
            <a:off x="-66535" y="2525884"/>
            <a:ext cx="66015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6000" b="1" i="0" dirty="0" err="1">
                <a:solidFill>
                  <a:srgbClr val="0D0D0D"/>
                </a:solidFill>
                <a:effectLst/>
                <a:latin typeface="Söhne"/>
              </a:rPr>
              <a:t>Parallel</a:t>
            </a:r>
            <a:r>
              <a:rPr lang="tr-TR" sz="6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6000" b="1" i="0" dirty="0" err="1">
                <a:solidFill>
                  <a:srgbClr val="0D0D0D"/>
                </a:solidFill>
                <a:effectLst/>
                <a:latin typeface="Söhne"/>
              </a:rPr>
              <a:t>Processing</a:t>
            </a:r>
            <a:r>
              <a:rPr lang="tr-TR" sz="6000" b="1" i="0" dirty="0">
                <a:solidFill>
                  <a:srgbClr val="0D0D0D"/>
                </a:solidFill>
                <a:effectLst/>
                <a:latin typeface="Söhne"/>
              </a:rPr>
              <a:t> (Paralel İşleme)</a:t>
            </a:r>
            <a:endParaRPr lang="tr-TR" sz="6000" b="1" dirty="0"/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D7BEF6F6-6EB3-BB34-90A9-841DE1A8040A}"/>
              </a:ext>
            </a:extLst>
          </p:cNvPr>
          <p:cNvSpPr txBox="1"/>
          <p:nvPr/>
        </p:nvSpPr>
        <p:spPr>
          <a:xfrm>
            <a:off x="6995160" y="2156552"/>
            <a:ext cx="47335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tr-TR" sz="280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modern CPU ve </a:t>
            </a:r>
            <a:r>
              <a:rPr lang="tr-TR" sz="280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GPU'ların</a:t>
            </a:r>
            <a:r>
              <a:rPr lang="tr-TR" sz="280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çok çekirdekli yapısından faydalanarak paralel işlemler yapar. Bu, modelin eğitim süresini önemli ölçüde kısaltır.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A58D6CD1-70BD-7A22-BDFC-1FC847B684C0}"/>
              </a:ext>
            </a:extLst>
          </p:cNvPr>
          <p:cNvSpPr txBox="1"/>
          <p:nvPr/>
        </p:nvSpPr>
        <p:spPr>
          <a:xfrm>
            <a:off x="2997843" y="557155"/>
            <a:ext cx="1864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i="0" dirty="0" err="1">
                <a:solidFill>
                  <a:srgbClr val="0D0D0D"/>
                </a:solidFill>
                <a:effectLst/>
                <a:latin typeface="Söhne"/>
              </a:rPr>
              <a:t>Pruning</a:t>
            </a:r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(Budama)</a:t>
            </a:r>
            <a:endParaRPr lang="tr-TR" sz="1600" dirty="0"/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918226EA-B04A-932B-EB0D-935E846B845D}"/>
              </a:ext>
            </a:extLst>
          </p:cNvPr>
          <p:cNvSpPr txBox="1"/>
          <p:nvPr/>
        </p:nvSpPr>
        <p:spPr>
          <a:xfrm>
            <a:off x="3877529" y="1658278"/>
            <a:ext cx="1951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800" i="0" dirty="0" err="1">
                <a:solidFill>
                  <a:srgbClr val="0D0D0D"/>
                </a:solidFill>
                <a:effectLst/>
                <a:latin typeface="Söhne"/>
              </a:rPr>
              <a:t>Regularization</a:t>
            </a:r>
            <a:r>
              <a:rPr lang="tr-TR" sz="1800" i="0" dirty="0">
                <a:solidFill>
                  <a:srgbClr val="0D0D0D"/>
                </a:solidFill>
                <a:effectLst/>
                <a:latin typeface="Söhne"/>
              </a:rPr>
              <a:t> (Düzenleme)</a:t>
            </a:r>
            <a:endParaRPr lang="tr-TR" sz="1800" dirty="0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33E7F753-2887-6019-64B8-AE116D9128EA}"/>
              </a:ext>
            </a:extLst>
          </p:cNvPr>
          <p:cNvSpPr txBox="1"/>
          <p:nvPr/>
        </p:nvSpPr>
        <p:spPr>
          <a:xfrm>
            <a:off x="3588153" y="4646180"/>
            <a:ext cx="2171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i="0" dirty="0" err="1">
                <a:solidFill>
                  <a:srgbClr val="0D0D0D"/>
                </a:solidFill>
                <a:effectLst/>
                <a:latin typeface="Söhne"/>
              </a:rPr>
              <a:t>Sparsity</a:t>
            </a:r>
            <a:r>
              <a:rPr lang="tr-TR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i="0" dirty="0" err="1">
                <a:solidFill>
                  <a:srgbClr val="0D0D0D"/>
                </a:solidFill>
                <a:effectLst/>
                <a:latin typeface="Söhne"/>
              </a:rPr>
              <a:t>Awareness</a:t>
            </a:r>
            <a:r>
              <a:rPr lang="tr-TR" i="0" dirty="0">
                <a:solidFill>
                  <a:srgbClr val="0D0D0D"/>
                </a:solidFill>
                <a:effectLst/>
                <a:latin typeface="Söhne"/>
              </a:rPr>
              <a:t> (Seyreklik Bilinci)</a:t>
            </a:r>
            <a:endParaRPr lang="tr-TR" dirty="0"/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FD7669D7-A488-A48A-568D-0D77F52EE845}"/>
              </a:ext>
            </a:extLst>
          </p:cNvPr>
          <p:cNvSpPr txBox="1"/>
          <p:nvPr/>
        </p:nvSpPr>
        <p:spPr>
          <a:xfrm>
            <a:off x="2754776" y="5932557"/>
            <a:ext cx="2171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Cross </a:t>
            </a:r>
            <a:r>
              <a:rPr lang="tr-TR" sz="1600" i="0" dirty="0" err="1">
                <a:solidFill>
                  <a:srgbClr val="0D0D0D"/>
                </a:solidFill>
                <a:effectLst/>
                <a:latin typeface="Söhne"/>
              </a:rPr>
              <a:t>Validation</a:t>
            </a:r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 (Çapraz Doğrulama)</a:t>
            </a:r>
            <a:endParaRPr lang="tr-TR" sz="1600" dirty="0"/>
          </a:p>
        </p:txBody>
      </p:sp>
      <p:grpSp>
        <p:nvGrpSpPr>
          <p:cNvPr id="2" name="Grup 1">
            <a:extLst>
              <a:ext uri="{FF2B5EF4-FFF2-40B4-BE49-F238E27FC236}">
                <a16:creationId xmlns:a16="http://schemas.microsoft.com/office/drawing/2014/main" id="{617F9D83-CB43-A0DB-BBDB-64A1DA75796D}"/>
              </a:ext>
            </a:extLst>
          </p:cNvPr>
          <p:cNvGrpSpPr/>
          <p:nvPr/>
        </p:nvGrpSpPr>
        <p:grpSpPr>
          <a:xfrm>
            <a:off x="-117233" y="-783837"/>
            <a:ext cx="1748776" cy="3326987"/>
            <a:chOff x="6373377" y="-3356990"/>
            <a:chExt cx="6034430" cy="11480296"/>
          </a:xfrm>
          <a:blipFill>
            <a:blip r:embed="rId2"/>
            <a:stretch>
              <a:fillRect/>
            </a:stretch>
          </a:blipFill>
        </p:grpSpPr>
        <p:sp>
          <p:nvSpPr>
            <p:cNvPr id="3" name="Dikdörtgen: Köşeleri Yuvarlatılmış 2">
              <a:extLst>
                <a:ext uri="{FF2B5EF4-FFF2-40B4-BE49-F238E27FC236}">
                  <a16:creationId xmlns:a16="http://schemas.microsoft.com/office/drawing/2014/main" id="{D9BCC9B6-1ACB-56BB-3AFB-A7A4BF05B669}"/>
                </a:ext>
              </a:extLst>
            </p:cNvPr>
            <p:cNvSpPr/>
            <p:nvPr/>
          </p:nvSpPr>
          <p:spPr>
            <a:xfrm rot="1620965">
              <a:off x="10763806" y="-2070098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" name="Dikdörtgen: Köşeleri Yuvarlatılmış 4">
              <a:extLst>
                <a:ext uri="{FF2B5EF4-FFF2-40B4-BE49-F238E27FC236}">
                  <a16:creationId xmlns:a16="http://schemas.microsoft.com/office/drawing/2014/main" id="{FEFE81FD-CE5D-55F1-1159-2EADF275BBFE}"/>
                </a:ext>
              </a:extLst>
            </p:cNvPr>
            <p:cNvSpPr/>
            <p:nvPr/>
          </p:nvSpPr>
          <p:spPr>
            <a:xfrm rot="1620965">
              <a:off x="8081566" y="2730503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" name="Dikdörtgen: Köşeleri Yuvarlatılmış 5">
              <a:extLst>
                <a:ext uri="{FF2B5EF4-FFF2-40B4-BE49-F238E27FC236}">
                  <a16:creationId xmlns:a16="http://schemas.microsoft.com/office/drawing/2014/main" id="{8C8CC138-E566-FD9E-1C00-C033D0F5E722}"/>
                </a:ext>
              </a:extLst>
            </p:cNvPr>
            <p:cNvSpPr/>
            <p:nvPr/>
          </p:nvSpPr>
          <p:spPr>
            <a:xfrm rot="1620965">
              <a:off x="10763807" y="2990115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" name="Dikdörtgen: Köşeleri Yuvarlatılmış 11">
              <a:extLst>
                <a:ext uri="{FF2B5EF4-FFF2-40B4-BE49-F238E27FC236}">
                  <a16:creationId xmlns:a16="http://schemas.microsoft.com/office/drawing/2014/main" id="{89454529-5CA2-7213-3A6E-00E3AF60163A}"/>
                </a:ext>
              </a:extLst>
            </p:cNvPr>
            <p:cNvSpPr/>
            <p:nvPr/>
          </p:nvSpPr>
          <p:spPr>
            <a:xfrm rot="1620965">
              <a:off x="8264445" y="-1797507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3" name="Dikdörtgen: Köşeleri Yuvarlatılmış 12">
              <a:extLst>
                <a:ext uri="{FF2B5EF4-FFF2-40B4-BE49-F238E27FC236}">
                  <a16:creationId xmlns:a16="http://schemas.microsoft.com/office/drawing/2014/main" id="{98FD5251-CCD9-3D31-D873-64A7A50A8917}"/>
                </a:ext>
              </a:extLst>
            </p:cNvPr>
            <p:cNvSpPr/>
            <p:nvPr/>
          </p:nvSpPr>
          <p:spPr>
            <a:xfrm rot="1620965">
              <a:off x="7484654" y="-3356990"/>
              <a:ext cx="1000281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4" name="Akış Çizelgesi: Bağlayıcı 13">
              <a:extLst>
                <a:ext uri="{FF2B5EF4-FFF2-40B4-BE49-F238E27FC236}">
                  <a16:creationId xmlns:a16="http://schemas.microsoft.com/office/drawing/2014/main" id="{AC888863-8F38-82FA-46EC-64479411EA18}"/>
                </a:ext>
              </a:extLst>
            </p:cNvPr>
            <p:cNvSpPr/>
            <p:nvPr/>
          </p:nvSpPr>
          <p:spPr>
            <a:xfrm>
              <a:off x="6373377" y="3156411"/>
              <a:ext cx="1642863" cy="168587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059DECC4-918C-A12F-FBD4-778AE120CD5B}"/>
              </a:ext>
            </a:extLst>
          </p:cNvPr>
          <p:cNvSpPr txBox="1"/>
          <p:nvPr/>
        </p:nvSpPr>
        <p:spPr>
          <a:xfrm>
            <a:off x="2484249" y="-297954"/>
            <a:ext cx="1782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Hız ve Verimlilik</a:t>
            </a:r>
            <a:endParaRPr lang="tr-TR" sz="1600" dirty="0"/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3BCE27B9-2F6D-059A-820F-DD2ABCAC1AF0}"/>
              </a:ext>
            </a:extLst>
          </p:cNvPr>
          <p:cNvSpPr txBox="1"/>
          <p:nvPr/>
        </p:nvSpPr>
        <p:spPr>
          <a:xfrm>
            <a:off x="1469424" y="6912492"/>
            <a:ext cx="1764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i="0" dirty="0" err="1">
                <a:solidFill>
                  <a:srgbClr val="0D0D0D"/>
                </a:solidFill>
                <a:effectLst/>
                <a:latin typeface="Söhne"/>
              </a:rPr>
              <a:t>Early</a:t>
            </a:r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1600" i="0" dirty="0" err="1">
                <a:solidFill>
                  <a:srgbClr val="0D0D0D"/>
                </a:solidFill>
                <a:effectLst/>
                <a:latin typeface="Söhne"/>
              </a:rPr>
              <a:t>Stopping</a:t>
            </a:r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 (Erken Durdurma)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522300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ikdörtgen 18">
            <a:extLst>
              <a:ext uri="{FF2B5EF4-FFF2-40B4-BE49-F238E27FC236}">
                <a16:creationId xmlns:a16="http://schemas.microsoft.com/office/drawing/2014/main" id="{2FE90A8D-344B-1420-14C5-62F5084AF0A1}"/>
              </a:ext>
            </a:extLst>
          </p:cNvPr>
          <p:cNvSpPr>
            <a:spLocks/>
          </p:cNvSpPr>
          <p:nvPr/>
        </p:nvSpPr>
        <p:spPr>
          <a:xfrm>
            <a:off x="-3108" y="4609"/>
            <a:ext cx="12192001" cy="6858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7" name="Akış Çizelgesi: Bağlayıcı 6">
            <a:extLst>
              <a:ext uri="{FF2B5EF4-FFF2-40B4-BE49-F238E27FC236}">
                <a16:creationId xmlns:a16="http://schemas.microsoft.com/office/drawing/2014/main" id="{2BC868AC-A1A9-C9C3-FA8F-527447C207E9}"/>
              </a:ext>
            </a:extLst>
          </p:cNvPr>
          <p:cNvSpPr/>
          <p:nvPr/>
        </p:nvSpPr>
        <p:spPr>
          <a:xfrm rot="16200000">
            <a:off x="-2452713" y="-826995"/>
            <a:ext cx="8579223" cy="8511988"/>
          </a:xfrm>
          <a:prstGeom prst="flowChartConnector">
            <a:avLst/>
          </a:prstGeom>
          <a:noFill/>
          <a:ln>
            <a:gradFill flip="none" rotWithShape="1">
              <a:gsLst>
                <a:gs pos="81000">
                  <a:schemeClr val="tx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Akış Çizelgesi: Bağlayıcı 3">
            <a:extLst>
              <a:ext uri="{FF2B5EF4-FFF2-40B4-BE49-F238E27FC236}">
                <a16:creationId xmlns:a16="http://schemas.microsoft.com/office/drawing/2014/main" id="{41907906-045D-07ED-8E10-715E591149AF}"/>
              </a:ext>
            </a:extLst>
          </p:cNvPr>
          <p:cNvSpPr/>
          <p:nvPr/>
        </p:nvSpPr>
        <p:spPr>
          <a:xfrm>
            <a:off x="5002304" y="603986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Akış Çizelgesi: Bağlayıcı 7">
            <a:extLst>
              <a:ext uri="{FF2B5EF4-FFF2-40B4-BE49-F238E27FC236}">
                <a16:creationId xmlns:a16="http://schemas.microsoft.com/office/drawing/2014/main" id="{320C612B-14D3-AF30-84FC-B78B703654D3}"/>
              </a:ext>
            </a:extLst>
          </p:cNvPr>
          <p:cNvSpPr/>
          <p:nvPr/>
        </p:nvSpPr>
        <p:spPr>
          <a:xfrm>
            <a:off x="5629625" y="1713150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Akış Çizelgesi: Bağlayıcı 8">
            <a:extLst>
              <a:ext uri="{FF2B5EF4-FFF2-40B4-BE49-F238E27FC236}">
                <a16:creationId xmlns:a16="http://schemas.microsoft.com/office/drawing/2014/main" id="{E111F435-679F-60E8-90EC-F7BA282CF664}"/>
              </a:ext>
            </a:extLst>
          </p:cNvPr>
          <p:cNvSpPr/>
          <p:nvPr/>
        </p:nvSpPr>
        <p:spPr>
          <a:xfrm>
            <a:off x="5977875" y="3291163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Akış Çizelgesi: Bağlayıcı 9">
            <a:extLst>
              <a:ext uri="{FF2B5EF4-FFF2-40B4-BE49-F238E27FC236}">
                <a16:creationId xmlns:a16="http://schemas.microsoft.com/office/drawing/2014/main" id="{20C70851-5343-8099-DB3F-6424D71BD33B}"/>
              </a:ext>
            </a:extLst>
          </p:cNvPr>
          <p:cNvSpPr/>
          <p:nvPr/>
        </p:nvSpPr>
        <p:spPr>
          <a:xfrm>
            <a:off x="5750649" y="4712523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Akış Çizelgesi: Bağlayıcı 10">
            <a:extLst>
              <a:ext uri="{FF2B5EF4-FFF2-40B4-BE49-F238E27FC236}">
                <a16:creationId xmlns:a16="http://schemas.microsoft.com/office/drawing/2014/main" id="{89119AF2-855B-78A0-817F-AFFE35A1B047}"/>
              </a:ext>
            </a:extLst>
          </p:cNvPr>
          <p:cNvSpPr/>
          <p:nvPr/>
        </p:nvSpPr>
        <p:spPr>
          <a:xfrm>
            <a:off x="5029199" y="5978343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F6553686-A876-72B7-A00F-2104FC8AB8BD}"/>
              </a:ext>
            </a:extLst>
          </p:cNvPr>
          <p:cNvSpPr txBox="1"/>
          <p:nvPr/>
        </p:nvSpPr>
        <p:spPr>
          <a:xfrm>
            <a:off x="-3108" y="2674476"/>
            <a:ext cx="6534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5400" b="1" i="0" dirty="0" err="1">
                <a:solidFill>
                  <a:srgbClr val="0D0D0D"/>
                </a:solidFill>
                <a:effectLst/>
                <a:latin typeface="Söhne"/>
              </a:rPr>
              <a:t>Sparsity</a:t>
            </a:r>
            <a:r>
              <a:rPr lang="tr-TR" sz="5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5400" b="1" i="0" dirty="0" err="1">
                <a:solidFill>
                  <a:srgbClr val="0D0D0D"/>
                </a:solidFill>
                <a:effectLst/>
                <a:latin typeface="Söhne"/>
              </a:rPr>
              <a:t>Awareness</a:t>
            </a:r>
            <a:r>
              <a:rPr lang="tr-TR" sz="5400" b="1" i="0" dirty="0">
                <a:solidFill>
                  <a:srgbClr val="0D0D0D"/>
                </a:solidFill>
                <a:effectLst/>
                <a:latin typeface="Söhne"/>
              </a:rPr>
              <a:t> (Seyreklik Bilinci)</a:t>
            </a:r>
            <a:endParaRPr lang="tr-TR" sz="5400" b="1" dirty="0"/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D7BEF6F6-6EB3-BB34-90A9-841DE1A8040A}"/>
              </a:ext>
            </a:extLst>
          </p:cNvPr>
          <p:cNvSpPr txBox="1"/>
          <p:nvPr/>
        </p:nvSpPr>
        <p:spPr>
          <a:xfrm>
            <a:off x="6995160" y="2156552"/>
            <a:ext cx="47335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280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eyrek (</a:t>
            </a:r>
            <a:r>
              <a:rPr lang="tr-TR" sz="280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sparse</a:t>
            </a:r>
            <a:r>
              <a:rPr lang="tr-TR" sz="280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veri setleriyle çalışmak üzere optimize edilmiştir. Eksik veya seyrek veri içeren veri setlerinde etkili çalışabilir.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A58D6CD1-70BD-7A22-BDFC-1FC847B684C0}"/>
              </a:ext>
            </a:extLst>
          </p:cNvPr>
          <p:cNvSpPr txBox="1"/>
          <p:nvPr/>
        </p:nvSpPr>
        <p:spPr>
          <a:xfrm>
            <a:off x="3292551" y="517390"/>
            <a:ext cx="1864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i="0" dirty="0" err="1">
                <a:solidFill>
                  <a:srgbClr val="0D0D0D"/>
                </a:solidFill>
                <a:effectLst/>
                <a:latin typeface="Söhne"/>
              </a:rPr>
              <a:t>Regularization</a:t>
            </a:r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 (Düzenleme)</a:t>
            </a:r>
            <a:endParaRPr lang="tr-TR" sz="1600" dirty="0"/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918226EA-B04A-932B-EB0D-935E846B845D}"/>
              </a:ext>
            </a:extLst>
          </p:cNvPr>
          <p:cNvSpPr txBox="1"/>
          <p:nvPr/>
        </p:nvSpPr>
        <p:spPr>
          <a:xfrm>
            <a:off x="3617215" y="1622519"/>
            <a:ext cx="1951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800" i="0" dirty="0" err="1">
                <a:solidFill>
                  <a:srgbClr val="0D0D0D"/>
                </a:solidFill>
                <a:effectLst/>
                <a:latin typeface="Söhne"/>
              </a:rPr>
              <a:t>Parallel</a:t>
            </a:r>
            <a:r>
              <a:rPr lang="tr-TR" sz="18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1800" i="0" dirty="0" err="1">
                <a:solidFill>
                  <a:srgbClr val="0D0D0D"/>
                </a:solidFill>
                <a:effectLst/>
                <a:latin typeface="Söhne"/>
              </a:rPr>
              <a:t>Processing</a:t>
            </a:r>
            <a:r>
              <a:rPr lang="tr-TR" sz="1800" i="0" dirty="0">
                <a:solidFill>
                  <a:srgbClr val="0D0D0D"/>
                </a:solidFill>
                <a:effectLst/>
                <a:latin typeface="Söhne"/>
              </a:rPr>
              <a:t> (Paralel İşleme)</a:t>
            </a:r>
            <a:endParaRPr lang="tr-TR" sz="1800" dirty="0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33E7F753-2887-6019-64B8-AE116D9128EA}"/>
              </a:ext>
            </a:extLst>
          </p:cNvPr>
          <p:cNvSpPr txBox="1"/>
          <p:nvPr/>
        </p:nvSpPr>
        <p:spPr>
          <a:xfrm>
            <a:off x="3588153" y="4646180"/>
            <a:ext cx="2171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i="0" dirty="0">
                <a:solidFill>
                  <a:srgbClr val="0D0D0D"/>
                </a:solidFill>
                <a:effectLst/>
                <a:latin typeface="Söhne"/>
              </a:rPr>
              <a:t>Cross </a:t>
            </a:r>
            <a:r>
              <a:rPr lang="tr-TR" i="0" dirty="0" err="1">
                <a:solidFill>
                  <a:srgbClr val="0D0D0D"/>
                </a:solidFill>
                <a:effectLst/>
                <a:latin typeface="Söhne"/>
              </a:rPr>
              <a:t>Validation</a:t>
            </a:r>
            <a:r>
              <a:rPr lang="tr-TR" i="0" dirty="0">
                <a:solidFill>
                  <a:srgbClr val="0D0D0D"/>
                </a:solidFill>
                <a:effectLst/>
                <a:latin typeface="Söhne"/>
              </a:rPr>
              <a:t> (Çapraz Doğrulama)</a:t>
            </a:r>
            <a:endParaRPr lang="tr-TR" dirty="0"/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FD7669D7-A488-A48A-568D-0D77F52EE845}"/>
              </a:ext>
            </a:extLst>
          </p:cNvPr>
          <p:cNvSpPr txBox="1"/>
          <p:nvPr/>
        </p:nvSpPr>
        <p:spPr>
          <a:xfrm>
            <a:off x="3264391" y="5930848"/>
            <a:ext cx="1764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i="0" dirty="0" err="1">
                <a:solidFill>
                  <a:srgbClr val="0D0D0D"/>
                </a:solidFill>
                <a:effectLst/>
                <a:latin typeface="Söhne"/>
              </a:rPr>
              <a:t>Early</a:t>
            </a:r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1600" i="0" dirty="0" err="1">
                <a:solidFill>
                  <a:srgbClr val="0D0D0D"/>
                </a:solidFill>
                <a:effectLst/>
                <a:latin typeface="Söhne"/>
              </a:rPr>
              <a:t>Stopping</a:t>
            </a:r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 (Erken Durdurma)</a:t>
            </a:r>
            <a:endParaRPr lang="tr-TR" sz="1600" dirty="0"/>
          </a:p>
        </p:txBody>
      </p:sp>
      <p:grpSp>
        <p:nvGrpSpPr>
          <p:cNvPr id="2" name="Grup 1">
            <a:extLst>
              <a:ext uri="{FF2B5EF4-FFF2-40B4-BE49-F238E27FC236}">
                <a16:creationId xmlns:a16="http://schemas.microsoft.com/office/drawing/2014/main" id="{617F9D83-CB43-A0DB-BBDB-64A1DA75796D}"/>
              </a:ext>
            </a:extLst>
          </p:cNvPr>
          <p:cNvGrpSpPr/>
          <p:nvPr/>
        </p:nvGrpSpPr>
        <p:grpSpPr>
          <a:xfrm>
            <a:off x="-117233" y="-783837"/>
            <a:ext cx="1748776" cy="3326987"/>
            <a:chOff x="6373377" y="-3356990"/>
            <a:chExt cx="6034430" cy="11480296"/>
          </a:xfrm>
          <a:blipFill>
            <a:blip r:embed="rId2"/>
            <a:stretch>
              <a:fillRect/>
            </a:stretch>
          </a:blipFill>
        </p:grpSpPr>
        <p:sp>
          <p:nvSpPr>
            <p:cNvPr id="3" name="Dikdörtgen: Köşeleri Yuvarlatılmış 2">
              <a:extLst>
                <a:ext uri="{FF2B5EF4-FFF2-40B4-BE49-F238E27FC236}">
                  <a16:creationId xmlns:a16="http://schemas.microsoft.com/office/drawing/2014/main" id="{D9BCC9B6-1ACB-56BB-3AFB-A7A4BF05B669}"/>
                </a:ext>
              </a:extLst>
            </p:cNvPr>
            <p:cNvSpPr/>
            <p:nvPr/>
          </p:nvSpPr>
          <p:spPr>
            <a:xfrm rot="1620965">
              <a:off x="10763806" y="-2070098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" name="Dikdörtgen: Köşeleri Yuvarlatılmış 4">
              <a:extLst>
                <a:ext uri="{FF2B5EF4-FFF2-40B4-BE49-F238E27FC236}">
                  <a16:creationId xmlns:a16="http://schemas.microsoft.com/office/drawing/2014/main" id="{FEFE81FD-CE5D-55F1-1159-2EADF275BBFE}"/>
                </a:ext>
              </a:extLst>
            </p:cNvPr>
            <p:cNvSpPr/>
            <p:nvPr/>
          </p:nvSpPr>
          <p:spPr>
            <a:xfrm rot="1620965">
              <a:off x="8081566" y="2730503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" name="Dikdörtgen: Köşeleri Yuvarlatılmış 5">
              <a:extLst>
                <a:ext uri="{FF2B5EF4-FFF2-40B4-BE49-F238E27FC236}">
                  <a16:creationId xmlns:a16="http://schemas.microsoft.com/office/drawing/2014/main" id="{8C8CC138-E566-FD9E-1C00-C033D0F5E722}"/>
                </a:ext>
              </a:extLst>
            </p:cNvPr>
            <p:cNvSpPr/>
            <p:nvPr/>
          </p:nvSpPr>
          <p:spPr>
            <a:xfrm rot="1620965">
              <a:off x="10763807" y="2990115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" name="Dikdörtgen: Köşeleri Yuvarlatılmış 11">
              <a:extLst>
                <a:ext uri="{FF2B5EF4-FFF2-40B4-BE49-F238E27FC236}">
                  <a16:creationId xmlns:a16="http://schemas.microsoft.com/office/drawing/2014/main" id="{89454529-5CA2-7213-3A6E-00E3AF60163A}"/>
                </a:ext>
              </a:extLst>
            </p:cNvPr>
            <p:cNvSpPr/>
            <p:nvPr/>
          </p:nvSpPr>
          <p:spPr>
            <a:xfrm rot="1620965">
              <a:off x="8264445" y="-1797507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3" name="Dikdörtgen: Köşeleri Yuvarlatılmış 12">
              <a:extLst>
                <a:ext uri="{FF2B5EF4-FFF2-40B4-BE49-F238E27FC236}">
                  <a16:creationId xmlns:a16="http://schemas.microsoft.com/office/drawing/2014/main" id="{98FD5251-CCD9-3D31-D873-64A7A50A8917}"/>
                </a:ext>
              </a:extLst>
            </p:cNvPr>
            <p:cNvSpPr/>
            <p:nvPr/>
          </p:nvSpPr>
          <p:spPr>
            <a:xfrm rot="1620965">
              <a:off x="7484654" y="-3356990"/>
              <a:ext cx="1000281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4" name="Akış Çizelgesi: Bağlayıcı 13">
              <a:extLst>
                <a:ext uri="{FF2B5EF4-FFF2-40B4-BE49-F238E27FC236}">
                  <a16:creationId xmlns:a16="http://schemas.microsoft.com/office/drawing/2014/main" id="{AC888863-8F38-82FA-46EC-64479411EA18}"/>
                </a:ext>
              </a:extLst>
            </p:cNvPr>
            <p:cNvSpPr/>
            <p:nvPr/>
          </p:nvSpPr>
          <p:spPr>
            <a:xfrm>
              <a:off x="6373377" y="3156411"/>
              <a:ext cx="1642863" cy="168587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04A77479-80E9-C5CF-C8BA-998EC7E9033A}"/>
              </a:ext>
            </a:extLst>
          </p:cNvPr>
          <p:cNvSpPr txBox="1"/>
          <p:nvPr/>
        </p:nvSpPr>
        <p:spPr>
          <a:xfrm>
            <a:off x="2281914" y="-483836"/>
            <a:ext cx="1864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i="0" dirty="0" err="1">
                <a:solidFill>
                  <a:srgbClr val="0D0D0D"/>
                </a:solidFill>
                <a:effectLst/>
                <a:latin typeface="Söhne"/>
              </a:rPr>
              <a:t>Pruning</a:t>
            </a:r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(Budama)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8857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ikdörtgen 18">
            <a:extLst>
              <a:ext uri="{FF2B5EF4-FFF2-40B4-BE49-F238E27FC236}">
                <a16:creationId xmlns:a16="http://schemas.microsoft.com/office/drawing/2014/main" id="{2FE90A8D-344B-1420-14C5-62F5084AF0A1}"/>
              </a:ext>
            </a:extLst>
          </p:cNvPr>
          <p:cNvSpPr>
            <a:spLocks/>
          </p:cNvSpPr>
          <p:nvPr/>
        </p:nvSpPr>
        <p:spPr>
          <a:xfrm>
            <a:off x="-3108" y="4609"/>
            <a:ext cx="12192001" cy="6858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7" name="Akış Çizelgesi: Bağlayıcı 6">
            <a:extLst>
              <a:ext uri="{FF2B5EF4-FFF2-40B4-BE49-F238E27FC236}">
                <a16:creationId xmlns:a16="http://schemas.microsoft.com/office/drawing/2014/main" id="{2BC868AC-A1A9-C9C3-FA8F-527447C207E9}"/>
              </a:ext>
            </a:extLst>
          </p:cNvPr>
          <p:cNvSpPr/>
          <p:nvPr/>
        </p:nvSpPr>
        <p:spPr>
          <a:xfrm rot="16200000">
            <a:off x="-2452713" y="-826995"/>
            <a:ext cx="8579223" cy="8511988"/>
          </a:xfrm>
          <a:prstGeom prst="flowChartConnector">
            <a:avLst/>
          </a:prstGeom>
          <a:noFill/>
          <a:ln>
            <a:gradFill flip="none" rotWithShape="1">
              <a:gsLst>
                <a:gs pos="81000">
                  <a:schemeClr val="tx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Akış Çizelgesi: Bağlayıcı 3">
            <a:extLst>
              <a:ext uri="{FF2B5EF4-FFF2-40B4-BE49-F238E27FC236}">
                <a16:creationId xmlns:a16="http://schemas.microsoft.com/office/drawing/2014/main" id="{41907906-045D-07ED-8E10-715E591149AF}"/>
              </a:ext>
            </a:extLst>
          </p:cNvPr>
          <p:cNvSpPr/>
          <p:nvPr/>
        </p:nvSpPr>
        <p:spPr>
          <a:xfrm>
            <a:off x="5002304" y="603986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Akış Çizelgesi: Bağlayıcı 7">
            <a:extLst>
              <a:ext uri="{FF2B5EF4-FFF2-40B4-BE49-F238E27FC236}">
                <a16:creationId xmlns:a16="http://schemas.microsoft.com/office/drawing/2014/main" id="{320C612B-14D3-AF30-84FC-B78B703654D3}"/>
              </a:ext>
            </a:extLst>
          </p:cNvPr>
          <p:cNvSpPr/>
          <p:nvPr/>
        </p:nvSpPr>
        <p:spPr>
          <a:xfrm>
            <a:off x="5629625" y="1713150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Akış Çizelgesi: Bağlayıcı 8">
            <a:extLst>
              <a:ext uri="{FF2B5EF4-FFF2-40B4-BE49-F238E27FC236}">
                <a16:creationId xmlns:a16="http://schemas.microsoft.com/office/drawing/2014/main" id="{E111F435-679F-60E8-90EC-F7BA282CF664}"/>
              </a:ext>
            </a:extLst>
          </p:cNvPr>
          <p:cNvSpPr/>
          <p:nvPr/>
        </p:nvSpPr>
        <p:spPr>
          <a:xfrm>
            <a:off x="5977875" y="3291163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Akış Çizelgesi: Bağlayıcı 9">
            <a:extLst>
              <a:ext uri="{FF2B5EF4-FFF2-40B4-BE49-F238E27FC236}">
                <a16:creationId xmlns:a16="http://schemas.microsoft.com/office/drawing/2014/main" id="{20C70851-5343-8099-DB3F-6424D71BD33B}"/>
              </a:ext>
            </a:extLst>
          </p:cNvPr>
          <p:cNvSpPr/>
          <p:nvPr/>
        </p:nvSpPr>
        <p:spPr>
          <a:xfrm>
            <a:off x="5750649" y="4712523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Akış Çizelgesi: Bağlayıcı 10">
            <a:extLst>
              <a:ext uri="{FF2B5EF4-FFF2-40B4-BE49-F238E27FC236}">
                <a16:creationId xmlns:a16="http://schemas.microsoft.com/office/drawing/2014/main" id="{89119AF2-855B-78A0-817F-AFFE35A1B047}"/>
              </a:ext>
            </a:extLst>
          </p:cNvPr>
          <p:cNvSpPr/>
          <p:nvPr/>
        </p:nvSpPr>
        <p:spPr>
          <a:xfrm>
            <a:off x="5029199" y="5978343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F6553686-A876-72B7-A00F-2104FC8AB8BD}"/>
              </a:ext>
            </a:extLst>
          </p:cNvPr>
          <p:cNvSpPr txBox="1"/>
          <p:nvPr/>
        </p:nvSpPr>
        <p:spPr>
          <a:xfrm>
            <a:off x="-3108" y="2674476"/>
            <a:ext cx="6534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5400" b="1" i="0" dirty="0">
                <a:solidFill>
                  <a:srgbClr val="0D0D0D"/>
                </a:solidFill>
                <a:effectLst/>
                <a:latin typeface="Söhne"/>
              </a:rPr>
              <a:t>Cross </a:t>
            </a:r>
            <a:r>
              <a:rPr lang="tr-TR" sz="5400" b="1" i="0" dirty="0" err="1">
                <a:solidFill>
                  <a:srgbClr val="0D0D0D"/>
                </a:solidFill>
                <a:effectLst/>
                <a:latin typeface="Söhne"/>
              </a:rPr>
              <a:t>Validation</a:t>
            </a:r>
            <a:r>
              <a:rPr lang="tr-TR" sz="5400" b="1" i="0" dirty="0">
                <a:solidFill>
                  <a:srgbClr val="0D0D0D"/>
                </a:solidFill>
                <a:effectLst/>
                <a:latin typeface="Söhne"/>
              </a:rPr>
              <a:t> (Çapraz Doğrulama)</a:t>
            </a:r>
            <a:endParaRPr lang="tr-TR" sz="5400" dirty="0"/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D7BEF6F6-6EB3-BB34-90A9-841DE1A8040A}"/>
              </a:ext>
            </a:extLst>
          </p:cNvPr>
          <p:cNvSpPr txBox="1"/>
          <p:nvPr/>
        </p:nvSpPr>
        <p:spPr>
          <a:xfrm>
            <a:off x="6995160" y="2156552"/>
            <a:ext cx="47335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tr-TR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yerleşik çapraz doğrulama özelliklerine sahiptir ve bu sayede modelin performansını değerlendirmek ve en iyi </a:t>
            </a:r>
            <a:r>
              <a:rPr lang="tr-TR" sz="2800" b="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hiperparametreleri</a:t>
            </a:r>
            <a:r>
              <a:rPr lang="tr-TR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bulmak kolaylaşır.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A58D6CD1-70BD-7A22-BDFC-1FC847B684C0}"/>
              </a:ext>
            </a:extLst>
          </p:cNvPr>
          <p:cNvSpPr txBox="1"/>
          <p:nvPr/>
        </p:nvSpPr>
        <p:spPr>
          <a:xfrm>
            <a:off x="3024468" y="513989"/>
            <a:ext cx="2038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i="0" dirty="0" err="1">
                <a:solidFill>
                  <a:srgbClr val="0D0D0D"/>
                </a:solidFill>
                <a:effectLst/>
                <a:latin typeface="Söhne"/>
              </a:rPr>
              <a:t>Parallel</a:t>
            </a:r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1600" i="0" dirty="0" err="1">
                <a:solidFill>
                  <a:srgbClr val="0D0D0D"/>
                </a:solidFill>
                <a:effectLst/>
                <a:latin typeface="Söhne"/>
              </a:rPr>
              <a:t>Processing</a:t>
            </a:r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 (Paralel İşleme)</a:t>
            </a:r>
            <a:endParaRPr lang="tr-TR" sz="1600" dirty="0"/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918226EA-B04A-932B-EB0D-935E846B845D}"/>
              </a:ext>
            </a:extLst>
          </p:cNvPr>
          <p:cNvSpPr txBox="1"/>
          <p:nvPr/>
        </p:nvSpPr>
        <p:spPr>
          <a:xfrm>
            <a:off x="3529598" y="1622519"/>
            <a:ext cx="203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800" i="0" dirty="0" err="1">
                <a:solidFill>
                  <a:srgbClr val="0D0D0D"/>
                </a:solidFill>
                <a:effectLst/>
                <a:latin typeface="Söhne"/>
              </a:rPr>
              <a:t>Sparsity</a:t>
            </a:r>
            <a:r>
              <a:rPr lang="tr-TR" sz="18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1800" i="0" dirty="0" err="1">
                <a:solidFill>
                  <a:srgbClr val="0D0D0D"/>
                </a:solidFill>
                <a:effectLst/>
                <a:latin typeface="Söhne"/>
              </a:rPr>
              <a:t>Awareness</a:t>
            </a:r>
            <a:r>
              <a:rPr lang="tr-TR" sz="1800" i="0" dirty="0">
                <a:solidFill>
                  <a:srgbClr val="0D0D0D"/>
                </a:solidFill>
                <a:effectLst/>
                <a:latin typeface="Söhne"/>
              </a:rPr>
              <a:t> (Seyreklik Bilinci)</a:t>
            </a:r>
            <a:endParaRPr lang="tr-TR" sz="1800" dirty="0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33E7F753-2887-6019-64B8-AE116D9128EA}"/>
              </a:ext>
            </a:extLst>
          </p:cNvPr>
          <p:cNvSpPr txBox="1"/>
          <p:nvPr/>
        </p:nvSpPr>
        <p:spPr>
          <a:xfrm>
            <a:off x="3670183" y="4665028"/>
            <a:ext cx="1980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i="0" dirty="0" err="1">
                <a:solidFill>
                  <a:srgbClr val="0D0D0D"/>
                </a:solidFill>
                <a:effectLst/>
                <a:latin typeface="Söhne"/>
              </a:rPr>
              <a:t>Early</a:t>
            </a:r>
            <a:r>
              <a:rPr lang="tr-TR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i="0" dirty="0" err="1">
                <a:solidFill>
                  <a:srgbClr val="0D0D0D"/>
                </a:solidFill>
                <a:effectLst/>
                <a:latin typeface="Söhne"/>
              </a:rPr>
              <a:t>Stopping</a:t>
            </a:r>
            <a:r>
              <a:rPr lang="tr-TR" i="0" dirty="0">
                <a:solidFill>
                  <a:srgbClr val="0D0D0D"/>
                </a:solidFill>
                <a:effectLst/>
                <a:latin typeface="Söhne"/>
              </a:rPr>
              <a:t> (Erken Durdurma)</a:t>
            </a:r>
            <a:endParaRPr lang="tr-TR" dirty="0"/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FD7669D7-A488-A48A-568D-0D77F52EE845}"/>
              </a:ext>
            </a:extLst>
          </p:cNvPr>
          <p:cNvSpPr txBox="1"/>
          <p:nvPr/>
        </p:nvSpPr>
        <p:spPr>
          <a:xfrm>
            <a:off x="3264391" y="5930848"/>
            <a:ext cx="2171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Hız ve Verimlilik</a:t>
            </a:r>
            <a:endParaRPr lang="tr-TR" sz="1600" dirty="0"/>
          </a:p>
        </p:txBody>
      </p:sp>
      <p:grpSp>
        <p:nvGrpSpPr>
          <p:cNvPr id="2" name="Grup 1">
            <a:extLst>
              <a:ext uri="{FF2B5EF4-FFF2-40B4-BE49-F238E27FC236}">
                <a16:creationId xmlns:a16="http://schemas.microsoft.com/office/drawing/2014/main" id="{617F9D83-CB43-A0DB-BBDB-64A1DA75796D}"/>
              </a:ext>
            </a:extLst>
          </p:cNvPr>
          <p:cNvGrpSpPr/>
          <p:nvPr/>
        </p:nvGrpSpPr>
        <p:grpSpPr>
          <a:xfrm>
            <a:off x="-117233" y="-783837"/>
            <a:ext cx="1748776" cy="3326987"/>
            <a:chOff x="6373377" y="-3356990"/>
            <a:chExt cx="6034430" cy="11480296"/>
          </a:xfrm>
          <a:blipFill>
            <a:blip r:embed="rId2"/>
            <a:stretch>
              <a:fillRect/>
            </a:stretch>
          </a:blipFill>
        </p:grpSpPr>
        <p:sp>
          <p:nvSpPr>
            <p:cNvPr id="3" name="Dikdörtgen: Köşeleri Yuvarlatılmış 2">
              <a:extLst>
                <a:ext uri="{FF2B5EF4-FFF2-40B4-BE49-F238E27FC236}">
                  <a16:creationId xmlns:a16="http://schemas.microsoft.com/office/drawing/2014/main" id="{D9BCC9B6-1ACB-56BB-3AFB-A7A4BF05B669}"/>
                </a:ext>
              </a:extLst>
            </p:cNvPr>
            <p:cNvSpPr/>
            <p:nvPr/>
          </p:nvSpPr>
          <p:spPr>
            <a:xfrm rot="1620965">
              <a:off x="10763806" y="-2070098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" name="Dikdörtgen: Köşeleri Yuvarlatılmış 4">
              <a:extLst>
                <a:ext uri="{FF2B5EF4-FFF2-40B4-BE49-F238E27FC236}">
                  <a16:creationId xmlns:a16="http://schemas.microsoft.com/office/drawing/2014/main" id="{FEFE81FD-CE5D-55F1-1159-2EADF275BBFE}"/>
                </a:ext>
              </a:extLst>
            </p:cNvPr>
            <p:cNvSpPr/>
            <p:nvPr/>
          </p:nvSpPr>
          <p:spPr>
            <a:xfrm rot="1620965">
              <a:off x="8081566" y="2730503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" name="Dikdörtgen: Köşeleri Yuvarlatılmış 5">
              <a:extLst>
                <a:ext uri="{FF2B5EF4-FFF2-40B4-BE49-F238E27FC236}">
                  <a16:creationId xmlns:a16="http://schemas.microsoft.com/office/drawing/2014/main" id="{8C8CC138-E566-FD9E-1C00-C033D0F5E722}"/>
                </a:ext>
              </a:extLst>
            </p:cNvPr>
            <p:cNvSpPr/>
            <p:nvPr/>
          </p:nvSpPr>
          <p:spPr>
            <a:xfrm rot="1620965">
              <a:off x="10763807" y="2990115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" name="Dikdörtgen: Köşeleri Yuvarlatılmış 11">
              <a:extLst>
                <a:ext uri="{FF2B5EF4-FFF2-40B4-BE49-F238E27FC236}">
                  <a16:creationId xmlns:a16="http://schemas.microsoft.com/office/drawing/2014/main" id="{89454529-5CA2-7213-3A6E-00E3AF60163A}"/>
                </a:ext>
              </a:extLst>
            </p:cNvPr>
            <p:cNvSpPr/>
            <p:nvPr/>
          </p:nvSpPr>
          <p:spPr>
            <a:xfrm rot="1620965">
              <a:off x="8264445" y="-1797507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3" name="Dikdörtgen: Köşeleri Yuvarlatılmış 12">
              <a:extLst>
                <a:ext uri="{FF2B5EF4-FFF2-40B4-BE49-F238E27FC236}">
                  <a16:creationId xmlns:a16="http://schemas.microsoft.com/office/drawing/2014/main" id="{98FD5251-CCD9-3D31-D873-64A7A50A8917}"/>
                </a:ext>
              </a:extLst>
            </p:cNvPr>
            <p:cNvSpPr/>
            <p:nvPr/>
          </p:nvSpPr>
          <p:spPr>
            <a:xfrm rot="1620965">
              <a:off x="7484654" y="-3356990"/>
              <a:ext cx="1000281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4" name="Akış Çizelgesi: Bağlayıcı 13">
              <a:extLst>
                <a:ext uri="{FF2B5EF4-FFF2-40B4-BE49-F238E27FC236}">
                  <a16:creationId xmlns:a16="http://schemas.microsoft.com/office/drawing/2014/main" id="{AC888863-8F38-82FA-46EC-64479411EA18}"/>
                </a:ext>
              </a:extLst>
            </p:cNvPr>
            <p:cNvSpPr/>
            <p:nvPr/>
          </p:nvSpPr>
          <p:spPr>
            <a:xfrm>
              <a:off x="6373377" y="3156411"/>
              <a:ext cx="1642863" cy="168587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5F1F11B0-8155-F8B3-CE5C-EABCB0DB33DA}"/>
              </a:ext>
            </a:extLst>
          </p:cNvPr>
          <p:cNvSpPr txBox="1"/>
          <p:nvPr/>
        </p:nvSpPr>
        <p:spPr>
          <a:xfrm>
            <a:off x="2194091" y="-473725"/>
            <a:ext cx="1864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i="0" dirty="0" err="1">
                <a:solidFill>
                  <a:srgbClr val="0D0D0D"/>
                </a:solidFill>
                <a:effectLst/>
                <a:latin typeface="Söhne"/>
              </a:rPr>
              <a:t>Regularization</a:t>
            </a:r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 (Düzenleme)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535139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ikdörtgen 18">
            <a:extLst>
              <a:ext uri="{FF2B5EF4-FFF2-40B4-BE49-F238E27FC236}">
                <a16:creationId xmlns:a16="http://schemas.microsoft.com/office/drawing/2014/main" id="{2FE90A8D-344B-1420-14C5-62F5084AF0A1}"/>
              </a:ext>
            </a:extLst>
          </p:cNvPr>
          <p:cNvSpPr>
            <a:spLocks/>
          </p:cNvSpPr>
          <p:nvPr/>
        </p:nvSpPr>
        <p:spPr>
          <a:xfrm>
            <a:off x="-3108" y="4609"/>
            <a:ext cx="12192001" cy="6858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7" name="Akış Çizelgesi: Bağlayıcı 6">
            <a:extLst>
              <a:ext uri="{FF2B5EF4-FFF2-40B4-BE49-F238E27FC236}">
                <a16:creationId xmlns:a16="http://schemas.microsoft.com/office/drawing/2014/main" id="{2BC868AC-A1A9-C9C3-FA8F-527447C207E9}"/>
              </a:ext>
            </a:extLst>
          </p:cNvPr>
          <p:cNvSpPr/>
          <p:nvPr/>
        </p:nvSpPr>
        <p:spPr>
          <a:xfrm rot="16200000">
            <a:off x="-2452713" y="-826995"/>
            <a:ext cx="8579223" cy="8511988"/>
          </a:xfrm>
          <a:prstGeom prst="flowChartConnector">
            <a:avLst/>
          </a:prstGeom>
          <a:noFill/>
          <a:ln>
            <a:gradFill flip="none" rotWithShape="1">
              <a:gsLst>
                <a:gs pos="81000">
                  <a:schemeClr val="tx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4" name="Akış Çizelgesi: Bağlayıcı 3">
            <a:extLst>
              <a:ext uri="{FF2B5EF4-FFF2-40B4-BE49-F238E27FC236}">
                <a16:creationId xmlns:a16="http://schemas.microsoft.com/office/drawing/2014/main" id="{41907906-045D-07ED-8E10-715E591149AF}"/>
              </a:ext>
            </a:extLst>
          </p:cNvPr>
          <p:cNvSpPr/>
          <p:nvPr/>
        </p:nvSpPr>
        <p:spPr>
          <a:xfrm>
            <a:off x="5002304" y="603986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Akış Çizelgesi: Bağlayıcı 7">
            <a:extLst>
              <a:ext uri="{FF2B5EF4-FFF2-40B4-BE49-F238E27FC236}">
                <a16:creationId xmlns:a16="http://schemas.microsoft.com/office/drawing/2014/main" id="{320C612B-14D3-AF30-84FC-B78B703654D3}"/>
              </a:ext>
            </a:extLst>
          </p:cNvPr>
          <p:cNvSpPr/>
          <p:nvPr/>
        </p:nvSpPr>
        <p:spPr>
          <a:xfrm>
            <a:off x="5629625" y="1713150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Akış Çizelgesi: Bağlayıcı 8">
            <a:extLst>
              <a:ext uri="{FF2B5EF4-FFF2-40B4-BE49-F238E27FC236}">
                <a16:creationId xmlns:a16="http://schemas.microsoft.com/office/drawing/2014/main" id="{E111F435-679F-60E8-90EC-F7BA282CF664}"/>
              </a:ext>
            </a:extLst>
          </p:cNvPr>
          <p:cNvSpPr/>
          <p:nvPr/>
        </p:nvSpPr>
        <p:spPr>
          <a:xfrm>
            <a:off x="5977875" y="3291163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Akış Çizelgesi: Bağlayıcı 9">
            <a:extLst>
              <a:ext uri="{FF2B5EF4-FFF2-40B4-BE49-F238E27FC236}">
                <a16:creationId xmlns:a16="http://schemas.microsoft.com/office/drawing/2014/main" id="{20C70851-5343-8099-DB3F-6424D71BD33B}"/>
              </a:ext>
            </a:extLst>
          </p:cNvPr>
          <p:cNvSpPr/>
          <p:nvPr/>
        </p:nvSpPr>
        <p:spPr>
          <a:xfrm>
            <a:off x="5750649" y="4712523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Akış Çizelgesi: Bağlayıcı 10">
            <a:extLst>
              <a:ext uri="{FF2B5EF4-FFF2-40B4-BE49-F238E27FC236}">
                <a16:creationId xmlns:a16="http://schemas.microsoft.com/office/drawing/2014/main" id="{89119AF2-855B-78A0-817F-AFFE35A1B047}"/>
              </a:ext>
            </a:extLst>
          </p:cNvPr>
          <p:cNvSpPr/>
          <p:nvPr/>
        </p:nvSpPr>
        <p:spPr>
          <a:xfrm>
            <a:off x="5029199" y="5978343"/>
            <a:ext cx="242048" cy="2756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F6553686-A876-72B7-A00F-2104FC8AB8BD}"/>
              </a:ext>
            </a:extLst>
          </p:cNvPr>
          <p:cNvSpPr txBox="1"/>
          <p:nvPr/>
        </p:nvSpPr>
        <p:spPr>
          <a:xfrm>
            <a:off x="183024" y="2702931"/>
            <a:ext cx="56886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5400" b="1" i="0" dirty="0" err="1">
                <a:solidFill>
                  <a:srgbClr val="0D0D0D"/>
                </a:solidFill>
                <a:effectLst/>
                <a:latin typeface="Söhne"/>
              </a:rPr>
              <a:t>Early</a:t>
            </a:r>
            <a:r>
              <a:rPr lang="tr-TR" sz="5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5400" b="1" i="0" dirty="0" err="1">
                <a:solidFill>
                  <a:srgbClr val="0D0D0D"/>
                </a:solidFill>
                <a:effectLst/>
                <a:latin typeface="Söhne"/>
              </a:rPr>
              <a:t>Stopping</a:t>
            </a:r>
            <a:r>
              <a:rPr lang="tr-TR" sz="5400" b="1" i="0" dirty="0">
                <a:solidFill>
                  <a:srgbClr val="0D0D0D"/>
                </a:solidFill>
                <a:effectLst/>
                <a:latin typeface="Söhne"/>
              </a:rPr>
              <a:t> (Erken Durdurma)</a:t>
            </a:r>
            <a:endParaRPr lang="tr-TR" sz="5400" b="1" dirty="0"/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D7BEF6F6-6EB3-BB34-90A9-841DE1A8040A}"/>
              </a:ext>
            </a:extLst>
          </p:cNvPr>
          <p:cNvSpPr txBox="1"/>
          <p:nvPr/>
        </p:nvSpPr>
        <p:spPr>
          <a:xfrm>
            <a:off x="6995160" y="2156552"/>
            <a:ext cx="47335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Eğitim sürecinde modelin performansı belirli bir süre boyunca iyileşmezse eğitimi durdurur, böylece gereksiz hesaplama ve </a:t>
            </a:r>
            <a:r>
              <a:rPr lang="tr-TR" sz="280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tr-TR" sz="280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önlenir.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A58D6CD1-70BD-7A22-BDFC-1FC847B684C0}"/>
              </a:ext>
            </a:extLst>
          </p:cNvPr>
          <p:cNvSpPr txBox="1"/>
          <p:nvPr/>
        </p:nvSpPr>
        <p:spPr>
          <a:xfrm>
            <a:off x="3024468" y="513989"/>
            <a:ext cx="2038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i="0" dirty="0" err="1">
                <a:solidFill>
                  <a:srgbClr val="0D0D0D"/>
                </a:solidFill>
                <a:effectLst/>
                <a:latin typeface="Söhne"/>
              </a:rPr>
              <a:t>Sparsity</a:t>
            </a:r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1600" i="0" dirty="0" err="1">
                <a:solidFill>
                  <a:srgbClr val="0D0D0D"/>
                </a:solidFill>
                <a:effectLst/>
                <a:latin typeface="Söhne"/>
              </a:rPr>
              <a:t>Awareness</a:t>
            </a:r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 (Seyreklik Bilinci)</a:t>
            </a:r>
            <a:endParaRPr lang="tr-TR" sz="1600" dirty="0"/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918226EA-B04A-932B-EB0D-935E846B845D}"/>
              </a:ext>
            </a:extLst>
          </p:cNvPr>
          <p:cNvSpPr txBox="1"/>
          <p:nvPr/>
        </p:nvSpPr>
        <p:spPr>
          <a:xfrm>
            <a:off x="3529598" y="1622519"/>
            <a:ext cx="203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800" i="0" dirty="0">
                <a:solidFill>
                  <a:srgbClr val="0D0D0D"/>
                </a:solidFill>
                <a:effectLst/>
                <a:latin typeface="Söhne"/>
              </a:rPr>
              <a:t>Cross </a:t>
            </a:r>
            <a:r>
              <a:rPr lang="tr-TR" sz="1800" i="0" dirty="0" err="1">
                <a:solidFill>
                  <a:srgbClr val="0D0D0D"/>
                </a:solidFill>
                <a:effectLst/>
                <a:latin typeface="Söhne"/>
              </a:rPr>
              <a:t>Validation</a:t>
            </a:r>
            <a:r>
              <a:rPr lang="tr-TR" sz="1800" i="0" dirty="0">
                <a:solidFill>
                  <a:srgbClr val="0D0D0D"/>
                </a:solidFill>
                <a:effectLst/>
                <a:latin typeface="Söhne"/>
              </a:rPr>
              <a:t> (Çapraz Doğrulama)</a:t>
            </a:r>
            <a:endParaRPr lang="tr-TR" sz="1800" dirty="0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33E7F753-2887-6019-64B8-AE116D9128EA}"/>
              </a:ext>
            </a:extLst>
          </p:cNvPr>
          <p:cNvSpPr txBox="1"/>
          <p:nvPr/>
        </p:nvSpPr>
        <p:spPr>
          <a:xfrm>
            <a:off x="3588153" y="4646180"/>
            <a:ext cx="2171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800" i="0" dirty="0">
                <a:solidFill>
                  <a:srgbClr val="0D0D0D"/>
                </a:solidFill>
                <a:effectLst/>
                <a:latin typeface="Söhne"/>
              </a:rPr>
              <a:t>Hız ve Verimlilik</a:t>
            </a:r>
            <a:endParaRPr lang="tr-TR" sz="1800" dirty="0"/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FD7669D7-A488-A48A-568D-0D77F52EE845}"/>
              </a:ext>
            </a:extLst>
          </p:cNvPr>
          <p:cNvSpPr txBox="1"/>
          <p:nvPr/>
        </p:nvSpPr>
        <p:spPr>
          <a:xfrm>
            <a:off x="3264391" y="5930848"/>
            <a:ext cx="2171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i="0" dirty="0" err="1">
                <a:solidFill>
                  <a:srgbClr val="0D0D0D"/>
                </a:solidFill>
                <a:effectLst/>
                <a:latin typeface="Söhne"/>
              </a:rPr>
              <a:t>Pruning</a:t>
            </a:r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(Budama)</a:t>
            </a:r>
            <a:endParaRPr lang="tr-TR" sz="1600" dirty="0"/>
          </a:p>
        </p:txBody>
      </p:sp>
      <p:grpSp>
        <p:nvGrpSpPr>
          <p:cNvPr id="2" name="Grup 1">
            <a:extLst>
              <a:ext uri="{FF2B5EF4-FFF2-40B4-BE49-F238E27FC236}">
                <a16:creationId xmlns:a16="http://schemas.microsoft.com/office/drawing/2014/main" id="{617F9D83-CB43-A0DB-BBDB-64A1DA75796D}"/>
              </a:ext>
            </a:extLst>
          </p:cNvPr>
          <p:cNvGrpSpPr/>
          <p:nvPr/>
        </p:nvGrpSpPr>
        <p:grpSpPr>
          <a:xfrm>
            <a:off x="-117233" y="-783837"/>
            <a:ext cx="1748776" cy="3326987"/>
            <a:chOff x="6373377" y="-3356990"/>
            <a:chExt cx="6034430" cy="11480296"/>
          </a:xfrm>
          <a:blipFill>
            <a:blip r:embed="rId2"/>
            <a:stretch>
              <a:fillRect/>
            </a:stretch>
          </a:blipFill>
        </p:grpSpPr>
        <p:sp>
          <p:nvSpPr>
            <p:cNvPr id="3" name="Dikdörtgen: Köşeleri Yuvarlatılmış 2">
              <a:extLst>
                <a:ext uri="{FF2B5EF4-FFF2-40B4-BE49-F238E27FC236}">
                  <a16:creationId xmlns:a16="http://schemas.microsoft.com/office/drawing/2014/main" id="{D9BCC9B6-1ACB-56BB-3AFB-A7A4BF05B669}"/>
                </a:ext>
              </a:extLst>
            </p:cNvPr>
            <p:cNvSpPr/>
            <p:nvPr/>
          </p:nvSpPr>
          <p:spPr>
            <a:xfrm rot="1620965">
              <a:off x="10763806" y="-2070098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" name="Dikdörtgen: Köşeleri Yuvarlatılmış 4">
              <a:extLst>
                <a:ext uri="{FF2B5EF4-FFF2-40B4-BE49-F238E27FC236}">
                  <a16:creationId xmlns:a16="http://schemas.microsoft.com/office/drawing/2014/main" id="{FEFE81FD-CE5D-55F1-1159-2EADF275BBFE}"/>
                </a:ext>
              </a:extLst>
            </p:cNvPr>
            <p:cNvSpPr/>
            <p:nvPr/>
          </p:nvSpPr>
          <p:spPr>
            <a:xfrm rot="1620965">
              <a:off x="8081566" y="2730503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" name="Dikdörtgen: Köşeleri Yuvarlatılmış 5">
              <a:extLst>
                <a:ext uri="{FF2B5EF4-FFF2-40B4-BE49-F238E27FC236}">
                  <a16:creationId xmlns:a16="http://schemas.microsoft.com/office/drawing/2014/main" id="{8C8CC138-E566-FD9E-1C00-C033D0F5E722}"/>
                </a:ext>
              </a:extLst>
            </p:cNvPr>
            <p:cNvSpPr/>
            <p:nvPr/>
          </p:nvSpPr>
          <p:spPr>
            <a:xfrm rot="1620965">
              <a:off x="10763807" y="2990115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" name="Dikdörtgen: Köşeleri Yuvarlatılmış 11">
              <a:extLst>
                <a:ext uri="{FF2B5EF4-FFF2-40B4-BE49-F238E27FC236}">
                  <a16:creationId xmlns:a16="http://schemas.microsoft.com/office/drawing/2014/main" id="{89454529-5CA2-7213-3A6E-00E3AF60163A}"/>
                </a:ext>
              </a:extLst>
            </p:cNvPr>
            <p:cNvSpPr/>
            <p:nvPr/>
          </p:nvSpPr>
          <p:spPr>
            <a:xfrm rot="1620965">
              <a:off x="8264445" y="-1797507"/>
              <a:ext cx="1644000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3" name="Dikdörtgen: Köşeleri Yuvarlatılmış 12">
              <a:extLst>
                <a:ext uri="{FF2B5EF4-FFF2-40B4-BE49-F238E27FC236}">
                  <a16:creationId xmlns:a16="http://schemas.microsoft.com/office/drawing/2014/main" id="{98FD5251-CCD9-3D31-D873-64A7A50A8917}"/>
                </a:ext>
              </a:extLst>
            </p:cNvPr>
            <p:cNvSpPr/>
            <p:nvPr/>
          </p:nvSpPr>
          <p:spPr>
            <a:xfrm rot="1620965">
              <a:off x="7484654" y="-3356990"/>
              <a:ext cx="1000281" cy="5133191"/>
            </a:xfrm>
            <a:prstGeom prst="roundRect">
              <a:avLst>
                <a:gd name="adj" fmla="val 454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4" name="Akış Çizelgesi: Bağlayıcı 13">
              <a:extLst>
                <a:ext uri="{FF2B5EF4-FFF2-40B4-BE49-F238E27FC236}">
                  <a16:creationId xmlns:a16="http://schemas.microsoft.com/office/drawing/2014/main" id="{AC888863-8F38-82FA-46EC-64479411EA18}"/>
                </a:ext>
              </a:extLst>
            </p:cNvPr>
            <p:cNvSpPr/>
            <p:nvPr/>
          </p:nvSpPr>
          <p:spPr>
            <a:xfrm>
              <a:off x="6373377" y="3156411"/>
              <a:ext cx="1642863" cy="168587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sp>
        <p:nvSpPr>
          <p:cNvPr id="15" name="Dikdörtgen: Üst Köşelerinden Biri Yuvarlatılmış, Biri Kesik 14">
            <a:extLst>
              <a:ext uri="{FF2B5EF4-FFF2-40B4-BE49-F238E27FC236}">
                <a16:creationId xmlns:a16="http://schemas.microsoft.com/office/drawing/2014/main" id="{39473435-DF99-A975-A641-20B4EF6CD8DC}"/>
              </a:ext>
            </a:extLst>
          </p:cNvPr>
          <p:cNvSpPr/>
          <p:nvPr/>
        </p:nvSpPr>
        <p:spPr>
          <a:xfrm>
            <a:off x="14706600" y="-6399849"/>
            <a:ext cx="6126480" cy="4728212"/>
          </a:xfrm>
          <a:prstGeom prst="snip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92F5B533-3C5A-6A54-C745-11BEBDDCAF79}"/>
              </a:ext>
            </a:extLst>
          </p:cNvPr>
          <p:cNvSpPr txBox="1"/>
          <p:nvPr/>
        </p:nvSpPr>
        <p:spPr>
          <a:xfrm>
            <a:off x="15065218" y="3026096"/>
            <a:ext cx="36386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i="0" dirty="0">
                <a:solidFill>
                  <a:srgbClr val="0D0D0D"/>
                </a:solidFill>
                <a:effectLst/>
                <a:latin typeface="Söhne"/>
              </a:rPr>
              <a:t>Gerekli Kütüphanelerin Yüklenmesi</a:t>
            </a:r>
          </a:p>
          <a:p>
            <a:endParaRPr lang="tr-TR" dirty="0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03A6B581-54C7-26DB-7706-E1ADB1713667}"/>
              </a:ext>
            </a:extLst>
          </p:cNvPr>
          <p:cNvSpPr txBox="1"/>
          <p:nvPr/>
        </p:nvSpPr>
        <p:spPr>
          <a:xfrm>
            <a:off x="2362163" y="-542314"/>
            <a:ext cx="2038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i="0" dirty="0" err="1">
                <a:solidFill>
                  <a:srgbClr val="0D0D0D"/>
                </a:solidFill>
                <a:effectLst/>
                <a:latin typeface="Söhne"/>
              </a:rPr>
              <a:t>Parallel</a:t>
            </a:r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tr-TR" sz="1600" i="0" dirty="0" err="1">
                <a:solidFill>
                  <a:srgbClr val="0D0D0D"/>
                </a:solidFill>
                <a:effectLst/>
                <a:latin typeface="Söhne"/>
              </a:rPr>
              <a:t>Processing</a:t>
            </a:r>
            <a:r>
              <a:rPr lang="tr-TR" sz="1600" i="0" dirty="0">
                <a:solidFill>
                  <a:srgbClr val="0D0D0D"/>
                </a:solidFill>
                <a:effectLst/>
                <a:latin typeface="Söhne"/>
              </a:rPr>
              <a:t> (Paralel İşleme)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13333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2011</Words>
  <Application>Microsoft Office PowerPoint</Application>
  <PresentationFormat>Geniş ekran</PresentationFormat>
  <Paragraphs>304</Paragraphs>
  <Slides>26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3" baseType="lpstr">
      <vt:lpstr>Aptos</vt:lpstr>
      <vt:lpstr>Aptos Display</vt:lpstr>
      <vt:lpstr>Arial</vt:lpstr>
      <vt:lpstr>Consolas</vt:lpstr>
      <vt:lpstr>Söhne</vt:lpstr>
      <vt:lpstr>Times New Roman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Kanser Teşhisi ve Sınıflandırması  </dc:title>
  <dc:creator>Hilmi Can Ürlü</dc:creator>
  <cp:lastModifiedBy>Hilmi Can Ürlü</cp:lastModifiedBy>
  <cp:revision>9</cp:revision>
  <dcterms:created xsi:type="dcterms:W3CDTF">2024-05-21T11:45:43Z</dcterms:created>
  <dcterms:modified xsi:type="dcterms:W3CDTF">2024-05-27T07:15:44Z</dcterms:modified>
</cp:coreProperties>
</file>